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67" r:id="rId5"/>
    <p:sldId id="266" r:id="rId6"/>
    <p:sldId id="259" r:id="rId7"/>
    <p:sldId id="270" r:id="rId8"/>
    <p:sldId id="260" r:id="rId9"/>
    <p:sldId id="268" r:id="rId10"/>
    <p:sldId id="261" r:id="rId11"/>
    <p:sldId id="269" r:id="rId12"/>
    <p:sldId id="263" r:id="rId13"/>
    <p:sldId id="271" r:id="rId14"/>
    <p:sldId id="272" r:id="rId15"/>
    <p:sldId id="262" r:id="rId16"/>
    <p:sldId id="264" r:id="rId17"/>
    <p:sldId id="265" r:id="rId18"/>
  </p:sldIdLst>
  <p:sldSz cx="10058400" cy="7772400"/>
  <p:notesSz cx="10058400" cy="7772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i0DZIQLTJRMJvprfE5BNHOsHB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5D2F49-A0B4-4A8C-BD9D-5FB440BA7383}">
  <a:tblStyle styleId="{9F5D2F49-A0B4-4A8C-BD9D-5FB440BA7383}"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autoAdjust="0"/>
    <p:restoredTop sz="94660"/>
  </p:normalViewPr>
  <p:slideViewPr>
    <p:cSldViewPr snapToGrid="0">
      <p:cViewPr varScale="1">
        <p:scale>
          <a:sx n="65" d="100"/>
          <a:sy n="65" d="100"/>
        </p:scale>
        <p:origin x="1786" y="38"/>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76725" y="582925"/>
            <a:ext cx="6705925"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005825" y="3691875"/>
            <a:ext cx="8046700" cy="34975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1005825" y="3691875"/>
            <a:ext cx="8046700" cy="3497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p1: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0d47056fd_0_93: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270d47056fd_0_93: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0d47056fd_0_93: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270d47056fd_0_93: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53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70d47056fd_0_65: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g270d47056fd_0_65: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0d47056fd_0_107: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https://www.youtube.com/shorts/z1wXYwvgrFc</a:t>
            </a:r>
            <a:endParaRPr dirty="0"/>
          </a:p>
        </p:txBody>
      </p:sp>
      <p:sp>
        <p:nvSpPr>
          <p:cNvPr id="98" name="Google Shape;98;g270d47056fd_0_107: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309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0d47056fd_0_107: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https://www.youtube.com/shorts/z1wXYwvgrFc</a:t>
            </a:r>
            <a:endParaRPr dirty="0"/>
          </a:p>
        </p:txBody>
      </p:sp>
      <p:sp>
        <p:nvSpPr>
          <p:cNvPr id="98" name="Google Shape;98;g270d47056fd_0_107: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783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70d47056fd_0_50: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865"/>
              </a:spcAft>
              <a:buClr>
                <a:schemeClr val="dk1"/>
              </a:buClr>
              <a:buSzPts val="1100"/>
              <a:buFont typeface="Arial"/>
              <a:buNone/>
            </a:pPr>
            <a:endParaRPr dirty="0"/>
          </a:p>
        </p:txBody>
      </p:sp>
      <p:sp>
        <p:nvSpPr>
          <p:cNvPr id="86" name="Google Shape;86;g270d47056fd_0_50: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0d47056fd_0_107: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270d47056fd_0_107: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70d47056fd_0_0: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g270d47056fd_0_0: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70d47056fd_0_29: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g270d47056fd_0_29: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70d47056fd_0_29: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g270d47056fd_0_29: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35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70d47056fd_0_29: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g270d47056fd_0_29: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73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0d47056fd_0_86: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270d47056fd_0_86: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0d47056fd_0_86: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270d47056fd_0_86: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72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70d47056fd_0_45: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g270d47056fd_0_45: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70d47056fd_0_45: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g270d47056fd_0_45: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8074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14"/>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a:stretch/>
        </p:blipFill>
        <p:spPr>
          <a:xfrm>
            <a:off x="7120128" y="6822754"/>
            <a:ext cx="2365248" cy="558615"/>
          </a:xfrm>
          <a:prstGeom prst="rect">
            <a:avLst/>
          </a:prstGeom>
          <a:noFill/>
          <a:ln>
            <a:noFill/>
          </a:ln>
        </p:spPr>
      </p:pic>
      <p:sp>
        <p:nvSpPr>
          <p:cNvPr id="17" name="Google Shape;17;p15"/>
          <p:cNvSpPr txBox="1">
            <a:spLocks noGrp="1"/>
          </p:cNvSpPr>
          <p:nvPr>
            <p:ph type="title"/>
          </p:nvPr>
        </p:nvSpPr>
        <p:spPr>
          <a:xfrm>
            <a:off x="714248" y="1124809"/>
            <a:ext cx="2080895" cy="3454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5"/>
          <p:cNvSpPr txBox="1">
            <a:spLocks noGrp="1"/>
          </p:cNvSpPr>
          <p:nvPr>
            <p:ph type="body" idx="1"/>
          </p:nvPr>
        </p:nvSpPr>
        <p:spPr>
          <a:xfrm>
            <a:off x="5019675" y="2646067"/>
            <a:ext cx="4347845" cy="41148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400" b="0" i="0">
                <a:solidFill>
                  <a:srgbClr val="231F20"/>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5"/>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714248" y="1124809"/>
            <a:ext cx="2080895" cy="3454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17"/>
          <p:cNvSpPr txBox="1">
            <a:spLocks noGrp="1"/>
          </p:cNvSpPr>
          <p:nvPr>
            <p:ph type="ctrTitle"/>
          </p:nvPr>
        </p:nvSpPr>
        <p:spPr>
          <a:xfrm>
            <a:off x="754380" y="2409444"/>
            <a:ext cx="8549640" cy="16322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subTitle" idx="1"/>
          </p:nvPr>
        </p:nvSpPr>
        <p:spPr>
          <a:xfrm>
            <a:off x="1508760" y="4352544"/>
            <a:ext cx="7040880" cy="1943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714248" y="1124809"/>
            <a:ext cx="2080895" cy="3454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502920" y="1787652"/>
            <a:ext cx="4375404" cy="512978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18"/>
          <p:cNvSpPr txBox="1">
            <a:spLocks noGrp="1"/>
          </p:cNvSpPr>
          <p:nvPr>
            <p:ph type="body" idx="2"/>
          </p:nvPr>
        </p:nvSpPr>
        <p:spPr>
          <a:xfrm>
            <a:off x="5180076" y="1787652"/>
            <a:ext cx="4375404" cy="512978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8"/>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714248" y="1124809"/>
            <a:ext cx="2080895" cy="34544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1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5019675" y="2646067"/>
            <a:ext cx="4347845" cy="41148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400" b="0" i="0" u="none" strike="noStrike" cap="none">
                <a:solidFill>
                  <a:srgbClr val="231F20"/>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3"/>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3"/>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3"/>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blung.ca/lung-health-/air-quality/diy-air-clean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z1wXYwvgrFc?feature=oembed"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z1wXYwvgrFc?feature=oembed"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iresmoke.ca/forecasts/curre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irquality.alberta.ca/ma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www.wcas.ca/resources/air-quality-and-your-heal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Shape 43"/>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4"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9DEE6D6-6576-FEC0-9324-8FBF43F73CD2}"/>
              </a:ext>
            </a:extLst>
          </p:cNvPr>
          <p:cNvSpPr txBox="1"/>
          <p:nvPr/>
        </p:nvSpPr>
        <p:spPr>
          <a:xfrm>
            <a:off x="0" y="5959011"/>
            <a:ext cx="10055884" cy="2277547"/>
          </a:xfrm>
          <a:prstGeom prst="rect">
            <a:avLst/>
          </a:prstGeom>
          <a:solidFill>
            <a:schemeClr val="bg1"/>
          </a:solidFill>
          <a:ln>
            <a:solidFill>
              <a:schemeClr val="bg1"/>
            </a:solidFill>
          </a:ln>
        </p:spPr>
        <p:txBody>
          <a:bodyPr wrap="square" rtlCol="0">
            <a:spAutoFit/>
          </a:bodyPr>
          <a:lstStyle/>
          <a:p>
            <a:endParaRPr lang="en-US" dirty="0"/>
          </a:p>
          <a:p>
            <a:endParaRPr lang="en-US" dirty="0"/>
          </a:p>
          <a:p>
            <a:r>
              <a:rPr lang="en-US" sz="2400" b="1" dirty="0">
                <a:solidFill>
                  <a:schemeClr val="accent1">
                    <a:lumMod val="75000"/>
                  </a:schemeClr>
                </a:solidFill>
              </a:rPr>
              <a:t>Jamie Happy</a:t>
            </a:r>
          </a:p>
          <a:p>
            <a:r>
              <a:rPr lang="en-US" sz="2400" b="1" dirty="0">
                <a:solidFill>
                  <a:schemeClr val="accent1">
                    <a:lumMod val="75000"/>
                  </a:schemeClr>
                </a:solidFill>
              </a:rPr>
              <a:t>Health Promotion Coordinator</a:t>
            </a:r>
          </a:p>
          <a:p>
            <a:r>
              <a:rPr lang="en-US" sz="2400" b="1" dirty="0">
                <a:solidFill>
                  <a:schemeClr val="accent1">
                    <a:lumMod val="75000"/>
                  </a:schemeClr>
                </a:solidFill>
              </a:rPr>
              <a:t>Alberta Lung</a:t>
            </a:r>
          </a:p>
          <a:p>
            <a:endParaRPr lang="en-CA" dirty="0"/>
          </a:p>
          <a:p>
            <a:endParaRPr lang="en-CA" dirty="0"/>
          </a:p>
          <a:p>
            <a:endParaRPr lang="en-CA" dirty="0"/>
          </a:p>
        </p:txBody>
      </p:sp>
      <p:sp>
        <p:nvSpPr>
          <p:cNvPr id="8" name="TextBox 7">
            <a:extLst>
              <a:ext uri="{FF2B5EF4-FFF2-40B4-BE49-F238E27FC236}">
                <a16:creationId xmlns:a16="http://schemas.microsoft.com/office/drawing/2014/main" id="{3A4B5FFB-178F-E213-41E7-653AB9844971}"/>
              </a:ext>
            </a:extLst>
          </p:cNvPr>
          <p:cNvSpPr txBox="1"/>
          <p:nvPr/>
        </p:nvSpPr>
        <p:spPr>
          <a:xfrm>
            <a:off x="705941" y="349837"/>
            <a:ext cx="9195370" cy="1015663"/>
          </a:xfrm>
          <a:prstGeom prst="rect">
            <a:avLst/>
          </a:prstGeom>
          <a:noFill/>
        </p:spPr>
        <p:txBody>
          <a:bodyPr wrap="square" rtlCol="0">
            <a:spAutoFit/>
          </a:bodyPr>
          <a:lstStyle/>
          <a:p>
            <a:pPr algn="ctr"/>
            <a:r>
              <a:rPr lang="en-US" sz="6000" b="1" dirty="0">
                <a:solidFill>
                  <a:schemeClr val="bg1"/>
                </a:solidFill>
              </a:rPr>
              <a:t>HEALTHY AIR AWARE</a:t>
            </a:r>
            <a:endParaRPr lang="en-CA" sz="6000" b="1" dirty="0">
              <a:solidFill>
                <a:schemeClr val="bg1"/>
              </a:solidFill>
            </a:endParaRPr>
          </a:p>
        </p:txBody>
      </p:sp>
      <p:pic>
        <p:nvPicPr>
          <p:cNvPr id="10" name="Picture 9" descr="A logo for a company&#10;&#10;Description automatically generated">
            <a:extLst>
              <a:ext uri="{FF2B5EF4-FFF2-40B4-BE49-F238E27FC236}">
                <a16:creationId xmlns:a16="http://schemas.microsoft.com/office/drawing/2014/main" id="{6D9D6164-4D06-89BC-91E8-81952F371973}"/>
              </a:ext>
            </a:extLst>
          </p:cNvPr>
          <p:cNvPicPr>
            <a:picLocks noChangeAspect="1"/>
          </p:cNvPicPr>
          <p:nvPr/>
        </p:nvPicPr>
        <p:blipFill>
          <a:blip r:embed="rId4"/>
          <a:stretch>
            <a:fillRect/>
          </a:stretch>
        </p:blipFill>
        <p:spPr>
          <a:xfrm>
            <a:off x="7654247" y="5971172"/>
            <a:ext cx="2401637" cy="1801228"/>
          </a:xfrm>
          <a:prstGeom prst="rect">
            <a:avLst/>
          </a:prstGeom>
        </p:spPr>
      </p:pic>
      <p:sp>
        <p:nvSpPr>
          <p:cNvPr id="13" name="TextBox 12">
            <a:extLst>
              <a:ext uri="{FF2B5EF4-FFF2-40B4-BE49-F238E27FC236}">
                <a16:creationId xmlns:a16="http://schemas.microsoft.com/office/drawing/2014/main" id="{76FC313B-E37D-6E63-FF5B-3F8617CDB95D}"/>
              </a:ext>
            </a:extLst>
          </p:cNvPr>
          <p:cNvSpPr txBox="1"/>
          <p:nvPr/>
        </p:nvSpPr>
        <p:spPr>
          <a:xfrm>
            <a:off x="469635" y="2506446"/>
            <a:ext cx="9431676" cy="1292662"/>
          </a:xfrm>
          <a:prstGeom prst="rect">
            <a:avLst/>
          </a:prstGeom>
          <a:noFill/>
        </p:spPr>
        <p:txBody>
          <a:bodyPr wrap="square" rtlCol="0">
            <a:spAutoFit/>
          </a:bodyPr>
          <a:lstStyle/>
          <a:p>
            <a:pPr algn="ctr"/>
            <a:r>
              <a:rPr lang="en-US" sz="2600" b="1" dirty="0">
                <a:solidFill>
                  <a:schemeClr val="bg1"/>
                </a:solidFill>
              </a:rPr>
              <a:t>The Impact of Wildfire Season, Poor Air Quality on Health </a:t>
            </a:r>
          </a:p>
          <a:p>
            <a:pPr algn="ctr"/>
            <a:r>
              <a:rPr lang="en-US" sz="2600" b="1" dirty="0">
                <a:solidFill>
                  <a:schemeClr val="bg1"/>
                </a:solidFill>
              </a:rPr>
              <a:t>And</a:t>
            </a:r>
          </a:p>
          <a:p>
            <a:pPr algn="ctr"/>
            <a:r>
              <a:rPr lang="en-US" sz="2600" b="1" dirty="0">
                <a:solidFill>
                  <a:schemeClr val="bg1"/>
                </a:solidFill>
              </a:rPr>
              <a:t>Tools to Protect Yourself</a:t>
            </a:r>
            <a:endParaRPr lang="en-CA" sz="2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70d47056fd_0_93"/>
          <p:cNvSpPr txBox="1"/>
          <p:nvPr/>
        </p:nvSpPr>
        <p:spPr>
          <a:xfrm>
            <a:off x="91526" y="286692"/>
            <a:ext cx="5662002" cy="10980635"/>
          </a:xfrm>
          <a:prstGeom prst="rect">
            <a:avLst/>
          </a:prstGeom>
          <a:noFill/>
          <a:ln>
            <a:noFill/>
          </a:ln>
        </p:spPr>
        <p:txBody>
          <a:bodyPr spcFirstLastPara="1" wrap="square" lIns="0" tIns="12700" rIns="0" bIns="0" anchor="t" anchorCtr="0">
            <a:spAutoFit/>
          </a:bodyPr>
          <a:lstStyle/>
          <a:p>
            <a:pPr marL="0" marR="5080" lvl="0" indent="0" algn="l" rtl="0">
              <a:lnSpc>
                <a:spcPct val="136900"/>
              </a:lnSpc>
              <a:spcBef>
                <a:spcPts val="0"/>
              </a:spcBef>
              <a:spcAft>
                <a:spcPts val="0"/>
              </a:spcAft>
              <a:buNone/>
            </a:pPr>
            <a:endParaRPr sz="1600" dirty="0">
              <a:solidFill>
                <a:srgbClr val="231F20"/>
              </a:solidFill>
            </a:endParaRPr>
          </a:p>
          <a:p>
            <a:pPr marL="457200" marR="5080" lvl="0" indent="-323850">
              <a:lnSpc>
                <a:spcPct val="136900"/>
              </a:lnSpc>
              <a:buClr>
                <a:srgbClr val="231F20"/>
              </a:buClr>
              <a:buSzPts val="1500"/>
              <a:buChar char="●"/>
            </a:pPr>
            <a:endParaRPr lang="en-CA" sz="1600" dirty="0">
              <a:solidFill>
                <a:srgbClr val="231F20"/>
              </a:solidFill>
            </a:endParaRPr>
          </a:p>
          <a:p>
            <a:pPr marL="457200" marR="5080" lvl="0" indent="-323850">
              <a:lnSpc>
                <a:spcPct val="136900"/>
              </a:lnSpc>
              <a:buClr>
                <a:srgbClr val="231F20"/>
              </a:buClr>
              <a:buSzPts val="1500"/>
              <a:buChar char="●"/>
            </a:pPr>
            <a:r>
              <a:rPr lang="en-CA" sz="1600" dirty="0">
                <a:solidFill>
                  <a:srgbClr val="231F20"/>
                </a:solidFill>
              </a:rPr>
              <a:t>Stay hydrated to keep your mouth and nose moist. </a:t>
            </a:r>
          </a:p>
          <a:p>
            <a:pPr marL="457200" marR="5080" lvl="0" indent="-323850">
              <a:lnSpc>
                <a:spcPct val="136900"/>
              </a:lnSpc>
              <a:buClr>
                <a:srgbClr val="231F20"/>
              </a:buClr>
              <a:buSzPts val="1500"/>
              <a:buChar char="●"/>
            </a:pPr>
            <a:endParaRPr lang="en-CA" sz="1600" dirty="0">
              <a:solidFill>
                <a:srgbClr val="231F20"/>
              </a:solidFill>
            </a:endParaRPr>
          </a:p>
          <a:p>
            <a:pPr marL="457200" marR="5080" indent="-323850">
              <a:lnSpc>
                <a:spcPct val="136900"/>
              </a:lnSpc>
              <a:buClr>
                <a:srgbClr val="231F20"/>
              </a:buClr>
              <a:buSzPts val="1500"/>
              <a:buFont typeface="Arial"/>
              <a:buChar char="●"/>
            </a:pPr>
            <a:r>
              <a:rPr lang="en-CA" sz="1600" dirty="0">
                <a:solidFill>
                  <a:srgbClr val="231F20"/>
                </a:solidFill>
              </a:rPr>
              <a:t>Close windows and doors. If you have an air conditioner, close the fresh-air intake so it doesn’t bring smoky air inside. When driving, close windows and vents.</a:t>
            </a:r>
          </a:p>
          <a:p>
            <a:pPr marL="457200" marR="5080" indent="-323850">
              <a:lnSpc>
                <a:spcPct val="136900"/>
              </a:lnSpc>
              <a:buClr>
                <a:srgbClr val="231F20"/>
              </a:buClr>
              <a:buSzPts val="1500"/>
              <a:buFont typeface="Arial"/>
              <a:buChar char="●"/>
            </a:pPr>
            <a:endParaRPr lang="en-CA" sz="1600" dirty="0">
              <a:solidFill>
                <a:srgbClr val="231F20"/>
              </a:solidFill>
            </a:endParaRPr>
          </a:p>
          <a:p>
            <a:pPr marL="457200" marR="5080" lvl="0" indent="-323850">
              <a:lnSpc>
                <a:spcPct val="136900"/>
              </a:lnSpc>
              <a:buClr>
                <a:srgbClr val="231F20"/>
              </a:buClr>
              <a:buSzPts val="1500"/>
              <a:buChar char="●"/>
            </a:pPr>
            <a:r>
              <a:rPr lang="en-CA" sz="1600" dirty="0">
                <a:solidFill>
                  <a:srgbClr val="231F20"/>
                </a:solidFill>
              </a:rPr>
              <a:t>Exercise indoors, limit exposure outdoors. If you need to be outside, keep it short and wear a mask (</a:t>
            </a:r>
            <a:r>
              <a:rPr lang="en-CA" sz="1600" dirty="0">
                <a:solidFill>
                  <a:srgbClr val="222222"/>
                </a:solidFill>
                <a:highlight>
                  <a:srgbClr val="FFFFFF"/>
                </a:highlight>
              </a:rPr>
              <a:t>a well-fitted respirator type mask (such as a NIOSH certified N95 or equivalent respirator) or one that does not allow air to pass through small openings between the mask and face can help reduce your exposure to the fine particles in smoke). </a:t>
            </a:r>
            <a:r>
              <a:rPr lang="en-CA" sz="1600" dirty="0">
                <a:solidFill>
                  <a:srgbClr val="231F20"/>
                </a:solidFill>
              </a:rPr>
              <a:t> </a:t>
            </a:r>
          </a:p>
          <a:p>
            <a:pPr marL="457200" marR="5080" lvl="0" indent="-323850">
              <a:lnSpc>
                <a:spcPct val="136900"/>
              </a:lnSpc>
              <a:buClr>
                <a:srgbClr val="231F20"/>
              </a:buClr>
              <a:buSzPts val="1500"/>
              <a:buChar char="●"/>
            </a:pPr>
            <a:endParaRPr lang="en-CA" sz="1600" dirty="0">
              <a:solidFill>
                <a:srgbClr val="231F20"/>
              </a:solidFill>
            </a:endParaRPr>
          </a:p>
          <a:p>
            <a:pPr marL="457200" marR="5080" lvl="0" indent="-323850">
              <a:lnSpc>
                <a:spcPct val="136900"/>
              </a:lnSpc>
              <a:buClr>
                <a:srgbClr val="231F20"/>
              </a:buClr>
              <a:buSzPts val="1500"/>
              <a:buChar char="●"/>
            </a:pPr>
            <a:r>
              <a:rPr lang="en-CA" sz="1600" dirty="0">
                <a:solidFill>
                  <a:srgbClr val="231F20"/>
                </a:solidFill>
              </a:rPr>
              <a:t>Check your home’s vents, windows, etc. Ensure your indoor air quality is good. Limit cooking fumes, excess use of scented sprays, etc.</a:t>
            </a:r>
          </a:p>
          <a:p>
            <a:pPr marL="457200" marR="5080" lvl="0" indent="0" algn="l" rtl="0">
              <a:lnSpc>
                <a:spcPct val="136900"/>
              </a:lnSpc>
              <a:spcBef>
                <a:spcPts val="0"/>
              </a:spcBef>
              <a:spcAft>
                <a:spcPts val="0"/>
              </a:spcAft>
              <a:buNone/>
            </a:pPr>
            <a:endParaRPr lang="en-CA" sz="1600" dirty="0">
              <a:solidFill>
                <a:srgbClr val="231F20"/>
              </a:solidFill>
            </a:endParaRPr>
          </a:p>
          <a:p>
            <a:pPr marL="457200" marR="5080" lvl="0" indent="-330200" algn="l" rtl="0">
              <a:lnSpc>
                <a:spcPct val="136900"/>
              </a:lnSpc>
              <a:spcBef>
                <a:spcPts val="0"/>
              </a:spcBef>
              <a:spcAft>
                <a:spcPts val="0"/>
              </a:spcAft>
              <a:buClr>
                <a:srgbClr val="231F20"/>
              </a:buClr>
              <a:buSzPts val="1600"/>
              <a:buChar char="●"/>
            </a:pPr>
            <a:endParaRPr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lvl="0" indent="0" algn="l" rtl="0">
              <a:spcBef>
                <a:spcPts val="0"/>
              </a:spcBef>
              <a:spcAft>
                <a:spcPts val="0"/>
              </a:spcAft>
              <a:buSzPts val="1100"/>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r>
              <a:rPr lang="en-CA" dirty="0">
                <a:solidFill>
                  <a:srgbClr val="231F20"/>
                </a:solidFill>
              </a:rPr>
              <a:t> </a:t>
            </a:r>
            <a:endParaRPr sz="1400" dirty="0">
              <a:latin typeface="Arial"/>
              <a:ea typeface="Arial"/>
              <a:cs typeface="Arial"/>
              <a:sym typeface="Arial"/>
            </a:endParaRPr>
          </a:p>
        </p:txBody>
      </p:sp>
      <p:sp>
        <p:nvSpPr>
          <p:cNvPr id="81" name="Google Shape;81;g270d47056fd_0_93"/>
          <p:cNvSpPr txBox="1"/>
          <p:nvPr/>
        </p:nvSpPr>
        <p:spPr>
          <a:xfrm>
            <a:off x="456900" y="0"/>
            <a:ext cx="9601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dirty="0">
                <a:solidFill>
                  <a:srgbClr val="231F20"/>
                </a:solidFill>
              </a:rPr>
              <a:t>P</a:t>
            </a:r>
            <a:r>
              <a:rPr lang="en-CA" sz="4000" dirty="0">
                <a:solidFill>
                  <a:srgbClr val="231F20"/>
                </a:solidFill>
              </a:rPr>
              <a:t>RECAUTIONS</a:t>
            </a:r>
            <a:endParaRPr sz="4000" dirty="0"/>
          </a:p>
        </p:txBody>
      </p:sp>
      <p:pic>
        <p:nvPicPr>
          <p:cNvPr id="82" name="Google Shape;82;g270d47056fd_0_93"/>
          <p:cNvPicPr preferRelativeResize="0"/>
          <p:nvPr/>
        </p:nvPicPr>
        <p:blipFill>
          <a:blip r:embed="rId3">
            <a:alphaModFix/>
          </a:blip>
          <a:stretch>
            <a:fillRect/>
          </a:stretch>
        </p:blipFill>
        <p:spPr>
          <a:xfrm>
            <a:off x="5659757" y="697166"/>
            <a:ext cx="1008500" cy="1008525"/>
          </a:xfrm>
          <a:prstGeom prst="rect">
            <a:avLst/>
          </a:prstGeom>
          <a:noFill/>
          <a:ln>
            <a:noFill/>
          </a:ln>
        </p:spPr>
      </p:pic>
      <p:pic>
        <p:nvPicPr>
          <p:cNvPr id="2" name="Google Shape;67;g270d47056fd_0_86">
            <a:extLst>
              <a:ext uri="{FF2B5EF4-FFF2-40B4-BE49-F238E27FC236}">
                <a16:creationId xmlns:a16="http://schemas.microsoft.com/office/drawing/2014/main" id="{99F93950-6C35-E953-7B21-669BFD63F20F}"/>
              </a:ext>
            </a:extLst>
          </p:cNvPr>
          <p:cNvPicPr preferRelativeResize="0"/>
          <p:nvPr/>
        </p:nvPicPr>
        <p:blipFill>
          <a:blip r:embed="rId4">
            <a:alphaModFix/>
          </a:blip>
          <a:stretch>
            <a:fillRect/>
          </a:stretch>
        </p:blipFill>
        <p:spPr>
          <a:xfrm>
            <a:off x="6164007" y="4202130"/>
            <a:ext cx="3802867" cy="344698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70d47056fd_0_93"/>
          <p:cNvSpPr txBox="1"/>
          <p:nvPr/>
        </p:nvSpPr>
        <p:spPr>
          <a:xfrm>
            <a:off x="71919" y="470642"/>
            <a:ext cx="9743700" cy="11317970"/>
          </a:xfrm>
          <a:prstGeom prst="rect">
            <a:avLst/>
          </a:prstGeom>
          <a:noFill/>
          <a:ln>
            <a:noFill/>
          </a:ln>
        </p:spPr>
        <p:txBody>
          <a:bodyPr spcFirstLastPara="1" wrap="square" lIns="0" tIns="12700" rIns="0" bIns="0" anchor="t" anchorCtr="0">
            <a:spAutoFit/>
          </a:bodyPr>
          <a:lstStyle/>
          <a:p>
            <a:pPr marL="457200" marR="5080" lvl="0" indent="-330200" algn="l" rtl="0">
              <a:lnSpc>
                <a:spcPct val="136900"/>
              </a:lnSpc>
              <a:spcBef>
                <a:spcPts val="0"/>
              </a:spcBef>
              <a:spcAft>
                <a:spcPts val="0"/>
              </a:spcAft>
              <a:buClr>
                <a:srgbClr val="231F20"/>
              </a:buClr>
              <a:buSzPts val="1600"/>
              <a:buChar char="●"/>
            </a:pPr>
            <a:endParaRPr lang="en-CA" sz="1600" dirty="0">
              <a:solidFill>
                <a:srgbClr val="231F20"/>
              </a:solidFill>
            </a:endParaRPr>
          </a:p>
          <a:p>
            <a:pPr marL="457200" marR="5080" lvl="0" indent="-323850">
              <a:lnSpc>
                <a:spcPct val="136900"/>
              </a:lnSpc>
              <a:buClr>
                <a:srgbClr val="231F20"/>
              </a:buClr>
              <a:buSzPts val="1500"/>
              <a:buChar char="●"/>
            </a:pPr>
            <a:r>
              <a:rPr lang="en-CA" sz="1600" dirty="0">
                <a:solidFill>
                  <a:srgbClr val="231F20"/>
                </a:solidFill>
              </a:rPr>
              <a:t>If you or someone in your household has a lung disease, change your clothes when going from outdoors to indoors, to avoid spreading particles that can be a lung irritant inside the home.</a:t>
            </a:r>
          </a:p>
          <a:p>
            <a:pPr marL="457200" marR="5080" lvl="0" indent="-323850">
              <a:lnSpc>
                <a:spcPct val="136900"/>
              </a:lnSpc>
              <a:buClr>
                <a:srgbClr val="231F20"/>
              </a:buClr>
              <a:buSzPts val="1500"/>
              <a:buChar char="●"/>
            </a:pPr>
            <a:endParaRPr lang="en-CA" sz="1600" dirty="0">
              <a:solidFill>
                <a:srgbClr val="231F20"/>
              </a:solidFill>
            </a:endParaRPr>
          </a:p>
          <a:p>
            <a:pPr marL="457200" marR="5080" lvl="0" indent="-323850">
              <a:lnSpc>
                <a:spcPct val="136900"/>
              </a:lnSpc>
              <a:buClr>
                <a:srgbClr val="231F20"/>
              </a:buClr>
              <a:buSzPts val="1500"/>
              <a:buChar char="●"/>
            </a:pPr>
            <a:r>
              <a:rPr lang="en-CA" sz="1600" dirty="0">
                <a:solidFill>
                  <a:srgbClr val="231F20"/>
                </a:solidFill>
              </a:rPr>
              <a:t>If you have a lung disease, keep your medications handy. Talk to your doctor if your symptoms worsen.</a:t>
            </a:r>
          </a:p>
          <a:p>
            <a:pPr marL="457200" marR="5080" lvl="0" indent="-323850">
              <a:lnSpc>
                <a:spcPct val="136900"/>
              </a:lnSpc>
              <a:buClr>
                <a:srgbClr val="231F20"/>
              </a:buClr>
              <a:buSzPts val="1500"/>
              <a:buChar char="●"/>
            </a:pPr>
            <a:endParaRPr lang="en-CA" sz="1600" dirty="0">
              <a:solidFill>
                <a:srgbClr val="231F20"/>
              </a:solidFill>
            </a:endParaRPr>
          </a:p>
          <a:p>
            <a:pPr marL="457200" marR="5080" indent="-330200">
              <a:lnSpc>
                <a:spcPct val="136900"/>
              </a:lnSpc>
              <a:buClr>
                <a:srgbClr val="231F20"/>
              </a:buClr>
              <a:buSzPts val="1600"/>
              <a:buFont typeface="Arial"/>
              <a:buChar char="●"/>
            </a:pPr>
            <a:r>
              <a:rPr lang="en-CA" sz="1600" dirty="0">
                <a:solidFill>
                  <a:srgbClr val="231F20"/>
                </a:solidFill>
              </a:rPr>
              <a:t>Poor air quality can affect pets and livestock too. Animals, especially flat faced cats and dogs, can struggle  just like humans. Take your dog to an indoor pet friendly store or play area. Talk to your vet if your pet experiences discomfort.</a:t>
            </a:r>
          </a:p>
          <a:p>
            <a:pPr marL="457200" marR="5080" indent="-330200">
              <a:lnSpc>
                <a:spcPct val="136900"/>
              </a:lnSpc>
              <a:buClr>
                <a:srgbClr val="231F20"/>
              </a:buClr>
              <a:buSzPts val="1600"/>
              <a:buFont typeface="Arial"/>
              <a:buChar char="●"/>
            </a:pPr>
            <a:endParaRPr lang="en-CA" sz="1600" dirty="0">
              <a:solidFill>
                <a:srgbClr val="231F20"/>
              </a:solidFill>
            </a:endParaRPr>
          </a:p>
          <a:p>
            <a:pPr marL="457200" marR="5080" indent="-330200">
              <a:lnSpc>
                <a:spcPct val="136900"/>
              </a:lnSpc>
              <a:buClr>
                <a:srgbClr val="231F20"/>
              </a:buClr>
              <a:buSzPts val="1600"/>
              <a:buFont typeface="Arial"/>
              <a:buChar char="●"/>
            </a:pPr>
            <a:r>
              <a:rPr lang="en-CA" sz="1600" dirty="0">
                <a:solidFill>
                  <a:srgbClr val="231F20"/>
                </a:solidFill>
              </a:rPr>
              <a:t>Develop a plan B when poor air quality cancels or limits outdoor activities. Can’t play soccer outside? Head to the rec centre for an indoor swim. Have a box of games, crafts, etc. ready just in case.</a:t>
            </a:r>
          </a:p>
          <a:p>
            <a:pPr marL="457200" marR="5080" indent="-330200">
              <a:lnSpc>
                <a:spcPct val="136900"/>
              </a:lnSpc>
              <a:buClr>
                <a:srgbClr val="231F20"/>
              </a:buClr>
              <a:buSzPts val="1600"/>
              <a:buFont typeface="Arial"/>
              <a:buChar char="●"/>
            </a:pPr>
            <a:endParaRPr lang="en-CA" sz="1600" dirty="0">
              <a:solidFill>
                <a:srgbClr val="231F20"/>
              </a:solidFill>
            </a:endParaRPr>
          </a:p>
          <a:p>
            <a:pPr marL="457200" marR="5080" indent="-330200">
              <a:lnSpc>
                <a:spcPct val="136900"/>
              </a:lnSpc>
              <a:buClr>
                <a:srgbClr val="231F20"/>
              </a:buClr>
              <a:buSzPts val="1600"/>
              <a:buFont typeface="Arial"/>
              <a:buChar char="●"/>
            </a:pPr>
            <a:r>
              <a:rPr lang="en-CA" sz="1600" dirty="0">
                <a:solidFill>
                  <a:srgbClr val="231F20"/>
                </a:solidFill>
              </a:rPr>
              <a:t>Festivals, outdoor markets, sport events, etc. should have a plan in place to move indoors if air quality conditions worsen. Municipalities can open buildings to the public to take breaks from poor air. If you or your household has outdoor activities planned, like youth soccer, talk to the organizers about a plan B to move indoors or back up activity.</a:t>
            </a:r>
          </a:p>
          <a:p>
            <a:pPr marL="457200" marR="5080" indent="-330200">
              <a:lnSpc>
                <a:spcPct val="136900"/>
              </a:lnSpc>
              <a:buClr>
                <a:srgbClr val="231F20"/>
              </a:buClr>
              <a:buSzPts val="1600"/>
              <a:buFont typeface="Arial"/>
              <a:buChar char="●"/>
            </a:pPr>
            <a:endParaRPr lang="en-CA" sz="1600" dirty="0">
              <a:solidFill>
                <a:srgbClr val="231F20"/>
              </a:solidFill>
            </a:endParaRPr>
          </a:p>
          <a:p>
            <a:pPr marL="457200" marR="5080" indent="-330200">
              <a:lnSpc>
                <a:spcPct val="136900"/>
              </a:lnSpc>
              <a:buClr>
                <a:srgbClr val="231F20"/>
              </a:buClr>
              <a:buSzPts val="1600"/>
              <a:buFont typeface="Arial"/>
              <a:buChar char="●"/>
            </a:pPr>
            <a:r>
              <a:rPr lang="en-CA" sz="1600" dirty="0">
                <a:solidFill>
                  <a:srgbClr val="231F20"/>
                </a:solidFill>
              </a:rPr>
              <a:t>Check the AQHI and plan accordingly.</a:t>
            </a:r>
          </a:p>
          <a:p>
            <a:pPr marL="457200" marR="5080" lvl="0" indent="-330200" algn="l" rtl="0">
              <a:lnSpc>
                <a:spcPct val="136900"/>
              </a:lnSpc>
              <a:spcBef>
                <a:spcPts val="0"/>
              </a:spcBef>
              <a:spcAft>
                <a:spcPts val="0"/>
              </a:spcAft>
              <a:buClr>
                <a:srgbClr val="231F20"/>
              </a:buClr>
              <a:buSzPts val="1600"/>
              <a:buChar char="●"/>
            </a:pPr>
            <a:endParaRPr lang="en-CA" sz="1600" dirty="0">
              <a:solidFill>
                <a:srgbClr val="231F20"/>
              </a:solidFill>
            </a:endParaRPr>
          </a:p>
          <a:p>
            <a:pPr marL="457200" marR="5080" lvl="0" indent="0" algn="l" rtl="0">
              <a:lnSpc>
                <a:spcPct val="136900"/>
              </a:lnSpc>
              <a:spcBef>
                <a:spcPts val="0"/>
              </a:spcBef>
              <a:spcAft>
                <a:spcPts val="0"/>
              </a:spcAft>
              <a:buNone/>
            </a:pPr>
            <a:endParaRPr lang="en-CA" sz="1600" dirty="0">
              <a:solidFill>
                <a:srgbClr val="231F20"/>
              </a:solidFill>
            </a:endParaRPr>
          </a:p>
          <a:p>
            <a:pPr marL="457200" marR="5080" lvl="0" indent="-330200" algn="l" rtl="0">
              <a:lnSpc>
                <a:spcPct val="136900"/>
              </a:lnSpc>
              <a:spcBef>
                <a:spcPts val="0"/>
              </a:spcBef>
              <a:spcAft>
                <a:spcPts val="0"/>
              </a:spcAft>
              <a:buClr>
                <a:srgbClr val="231F20"/>
              </a:buClr>
              <a:buSzPts val="1600"/>
              <a:buChar char="●"/>
            </a:pPr>
            <a:endParaRPr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lvl="0" indent="0" algn="l" rtl="0">
              <a:spcBef>
                <a:spcPts val="0"/>
              </a:spcBef>
              <a:spcAft>
                <a:spcPts val="0"/>
              </a:spcAft>
              <a:buSzPts val="1100"/>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r>
              <a:rPr lang="en-CA" dirty="0">
                <a:solidFill>
                  <a:srgbClr val="231F20"/>
                </a:solidFill>
              </a:rPr>
              <a:t> </a:t>
            </a:r>
            <a:endParaRPr sz="1400" dirty="0">
              <a:latin typeface="Arial"/>
              <a:ea typeface="Arial"/>
              <a:cs typeface="Arial"/>
              <a:sym typeface="Arial"/>
            </a:endParaRPr>
          </a:p>
        </p:txBody>
      </p:sp>
    </p:spTree>
    <p:extLst>
      <p:ext uri="{BB962C8B-B14F-4D97-AF65-F5344CB8AC3E}">
        <p14:creationId xmlns:p14="http://schemas.microsoft.com/office/powerpoint/2010/main" val="216036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70d47056fd_0_65"/>
          <p:cNvSpPr txBox="1"/>
          <p:nvPr/>
        </p:nvSpPr>
        <p:spPr>
          <a:xfrm>
            <a:off x="94950" y="800400"/>
            <a:ext cx="9868500" cy="10980635"/>
          </a:xfrm>
          <a:prstGeom prst="rect">
            <a:avLst/>
          </a:prstGeom>
          <a:noFill/>
          <a:ln>
            <a:noFill/>
          </a:ln>
        </p:spPr>
        <p:txBody>
          <a:bodyPr spcFirstLastPara="1" wrap="square" lIns="0" tIns="12700" rIns="0" bIns="0" anchor="t" anchorCtr="0">
            <a:spAutoFit/>
          </a:bodyPr>
          <a:lstStyle/>
          <a:p>
            <a:pPr marL="0" marR="5080" lvl="0" indent="0" algn="l" rtl="0">
              <a:lnSpc>
                <a:spcPct val="136900"/>
              </a:lnSpc>
              <a:spcBef>
                <a:spcPts val="0"/>
              </a:spcBef>
              <a:spcAft>
                <a:spcPts val="0"/>
              </a:spcAft>
              <a:buNone/>
            </a:pPr>
            <a:r>
              <a:rPr lang="en-CA" sz="1600" dirty="0">
                <a:solidFill>
                  <a:srgbClr val="231F20"/>
                </a:solidFill>
              </a:rPr>
              <a:t>If you are spending time indoors due to poor air quality events, you want to be sure your indoor air is good! Air purifiers don’t have to be expensive or complicated. Here is a budget friendly model that meets Health Canada recommendations that picks up fine particles like smoke residue. Estimated cost is under $150-$175 (depending on box fan model, number of filters, etc.). Filters should be changed every 4-8 months or when it is noticeably dirty. Instructions can be found at </a:t>
            </a:r>
            <a:r>
              <a:rPr lang="en-CA" sz="1600" u="sng" dirty="0">
                <a:solidFill>
                  <a:schemeClr val="hlink"/>
                </a:solidFill>
                <a:hlinkClick r:id="rId3"/>
              </a:rPr>
              <a:t>ablung.ca/lung-health-/air-quality/</a:t>
            </a:r>
            <a:r>
              <a:rPr lang="en-CA" sz="1600" u="sng" dirty="0" err="1">
                <a:solidFill>
                  <a:schemeClr val="hlink"/>
                </a:solidFill>
                <a:hlinkClick r:id="rId3"/>
              </a:rPr>
              <a:t>diy</a:t>
            </a:r>
            <a:r>
              <a:rPr lang="en-CA" sz="1600" u="sng" dirty="0">
                <a:solidFill>
                  <a:schemeClr val="hlink"/>
                </a:solidFill>
                <a:hlinkClick r:id="rId3"/>
              </a:rPr>
              <a:t>-air-cleaner/</a:t>
            </a:r>
            <a:endParaRPr lang="en-CA" sz="1600" u="sng" dirty="0">
              <a:solidFill>
                <a:schemeClr val="hlink"/>
              </a:solidFill>
            </a:endParaRPr>
          </a:p>
          <a:p>
            <a:pPr marL="0" marR="5080" lvl="0" indent="0" algn="l" rtl="0">
              <a:lnSpc>
                <a:spcPct val="136900"/>
              </a:lnSpc>
              <a:spcBef>
                <a:spcPts val="0"/>
              </a:spcBef>
              <a:spcAft>
                <a:spcPts val="0"/>
              </a:spcAft>
              <a:buNone/>
            </a:pPr>
            <a:endParaRPr sz="1600" dirty="0">
              <a:solidFill>
                <a:srgbClr val="231F20"/>
              </a:solidFill>
            </a:endParaRPr>
          </a:p>
          <a:p>
            <a:pPr marR="5080">
              <a:lnSpc>
                <a:spcPct val="136900"/>
              </a:lnSpc>
            </a:pPr>
            <a:r>
              <a:rPr lang="en-CA" sz="1600" dirty="0">
                <a:solidFill>
                  <a:srgbClr val="231F20"/>
                </a:solidFill>
              </a:rPr>
              <a:t>A University of California study showed the </a:t>
            </a:r>
            <a:r>
              <a:rPr lang="en-CA" sz="1600" dirty="0" err="1">
                <a:solidFill>
                  <a:srgbClr val="231F20"/>
                </a:solidFill>
              </a:rPr>
              <a:t>Corsi</a:t>
            </a:r>
            <a:r>
              <a:rPr lang="en-CA" sz="1600" dirty="0">
                <a:solidFill>
                  <a:srgbClr val="231F20"/>
                </a:solidFill>
              </a:rPr>
              <a:t>-Rosenthal model performs similar to store-bought, residential air cleaners and costs almost three times less.</a:t>
            </a:r>
            <a:endParaRPr sz="1600" dirty="0">
              <a:solidFill>
                <a:srgbClr val="231F20"/>
              </a:solidFill>
            </a:endParaRPr>
          </a:p>
          <a:p>
            <a:pPr marL="12700" marR="5080" lvl="0" indent="0" algn="l" rtl="0">
              <a:lnSpc>
                <a:spcPct val="136900"/>
              </a:lnSpc>
              <a:spcBef>
                <a:spcPts val="0"/>
              </a:spcBef>
              <a:spcAft>
                <a:spcPts val="0"/>
              </a:spcAft>
              <a:buNone/>
            </a:pPr>
            <a:r>
              <a:rPr lang="en-CA" sz="1600" u="sng" dirty="0">
                <a:solidFill>
                  <a:srgbClr val="231F20"/>
                </a:solidFill>
              </a:rPr>
              <a:t>MATERIALS</a:t>
            </a:r>
            <a:endParaRPr sz="1600" u="sng" dirty="0">
              <a:solidFill>
                <a:srgbClr val="231F20"/>
              </a:solidFill>
            </a:endParaRPr>
          </a:p>
          <a:p>
            <a:pPr marL="457200" marR="5080" lvl="0" indent="-330200" algn="l" rtl="0">
              <a:lnSpc>
                <a:spcPct val="136900"/>
              </a:lnSpc>
              <a:spcBef>
                <a:spcPts val="0"/>
              </a:spcBef>
              <a:spcAft>
                <a:spcPts val="0"/>
              </a:spcAft>
              <a:buClr>
                <a:srgbClr val="231F20"/>
              </a:buClr>
              <a:buSzPts val="1600"/>
              <a:buChar char="●"/>
            </a:pPr>
            <a:r>
              <a:rPr lang="en-CA" sz="1600" dirty="0">
                <a:solidFill>
                  <a:srgbClr val="231F20"/>
                </a:solidFill>
              </a:rPr>
              <a:t>20x20x1” Furnace filter (1 for a single filter purifier, 4 for a </a:t>
            </a:r>
            <a:r>
              <a:rPr lang="en-CA" sz="1600" dirty="0" err="1">
                <a:solidFill>
                  <a:srgbClr val="231F20"/>
                </a:solidFill>
              </a:rPr>
              <a:t>Corsi</a:t>
            </a:r>
            <a:r>
              <a:rPr lang="en-CA" sz="1600" dirty="0">
                <a:solidFill>
                  <a:srgbClr val="231F20"/>
                </a:solidFill>
              </a:rPr>
              <a:t>-Rosenthal box which is more effective) with a MERV (Minimum Efficiency Reporting Value) of 13 (MPR 1900). Captures approx.  Minimum 80% of PM2.5. </a:t>
            </a:r>
            <a:endParaRPr sz="1600" dirty="0">
              <a:solidFill>
                <a:srgbClr val="231F20"/>
              </a:solidFill>
            </a:endParaRPr>
          </a:p>
          <a:p>
            <a:pPr marL="457200" marR="5080" lvl="0" indent="-330200" algn="l" rtl="0">
              <a:lnSpc>
                <a:spcPct val="136900"/>
              </a:lnSpc>
              <a:spcBef>
                <a:spcPts val="0"/>
              </a:spcBef>
              <a:spcAft>
                <a:spcPts val="0"/>
              </a:spcAft>
              <a:buClr>
                <a:srgbClr val="231F20"/>
              </a:buClr>
              <a:buSzPts val="1600"/>
              <a:buChar char="●"/>
            </a:pPr>
            <a:r>
              <a:rPr lang="en-CA" sz="1600" dirty="0">
                <a:solidFill>
                  <a:srgbClr val="231F20"/>
                </a:solidFill>
              </a:rPr>
              <a:t>20” Box Fan with 75-100 watts for good airflow and adjustable power settings.</a:t>
            </a:r>
            <a:endParaRPr sz="1600" dirty="0">
              <a:solidFill>
                <a:srgbClr val="231F20"/>
              </a:solidFill>
            </a:endParaRPr>
          </a:p>
          <a:p>
            <a:pPr marL="457200" marR="5080" lvl="0" indent="-330200" algn="l" rtl="0">
              <a:lnSpc>
                <a:spcPct val="136900"/>
              </a:lnSpc>
              <a:spcBef>
                <a:spcPts val="0"/>
              </a:spcBef>
              <a:spcAft>
                <a:spcPts val="0"/>
              </a:spcAft>
              <a:buClr>
                <a:srgbClr val="231F20"/>
              </a:buClr>
              <a:buSzPts val="1600"/>
              <a:buChar char="●"/>
            </a:pPr>
            <a:r>
              <a:rPr lang="en-CA" sz="1600" dirty="0">
                <a:solidFill>
                  <a:srgbClr val="231F20"/>
                </a:solidFill>
              </a:rPr>
              <a:t>Duct Tape</a:t>
            </a:r>
            <a:endParaRPr sz="1600" dirty="0">
              <a:solidFill>
                <a:srgbClr val="231F20"/>
              </a:solidFill>
            </a:endParaRPr>
          </a:p>
          <a:p>
            <a:pPr marL="457200" marR="5080" lvl="0" indent="-330200" algn="l" rtl="0">
              <a:lnSpc>
                <a:spcPct val="136900"/>
              </a:lnSpc>
              <a:spcBef>
                <a:spcPts val="0"/>
              </a:spcBef>
              <a:spcAft>
                <a:spcPts val="0"/>
              </a:spcAft>
              <a:buClr>
                <a:srgbClr val="231F20"/>
              </a:buClr>
              <a:buSzPts val="1600"/>
              <a:buChar char="●"/>
            </a:pPr>
            <a:r>
              <a:rPr lang="en-CA" sz="1600" dirty="0">
                <a:solidFill>
                  <a:srgbClr val="231F20"/>
                </a:solidFill>
              </a:rPr>
              <a:t>Ruler</a:t>
            </a:r>
            <a:endParaRPr sz="1600" dirty="0">
              <a:solidFill>
                <a:srgbClr val="231F20"/>
              </a:solidFill>
            </a:endParaRPr>
          </a:p>
          <a:p>
            <a:pPr marL="457200" marR="5080" lvl="0" indent="-330200" algn="l" rtl="0">
              <a:lnSpc>
                <a:spcPct val="136900"/>
              </a:lnSpc>
              <a:spcBef>
                <a:spcPts val="0"/>
              </a:spcBef>
              <a:spcAft>
                <a:spcPts val="0"/>
              </a:spcAft>
              <a:buClr>
                <a:srgbClr val="231F20"/>
              </a:buClr>
              <a:buSzPts val="1600"/>
              <a:buChar char="●"/>
            </a:pPr>
            <a:r>
              <a:rPr lang="en-CA" sz="1600" dirty="0">
                <a:solidFill>
                  <a:srgbClr val="231F20"/>
                </a:solidFill>
              </a:rPr>
              <a:t>Scissors</a:t>
            </a:r>
            <a:endParaRPr sz="1600" dirty="0">
              <a:solidFill>
                <a:srgbClr val="231F20"/>
              </a:solidFill>
            </a:endParaRPr>
          </a:p>
          <a:p>
            <a:pPr marL="457200" marR="5080" lvl="0" indent="-330200" algn="l" rtl="0">
              <a:lnSpc>
                <a:spcPct val="136900"/>
              </a:lnSpc>
              <a:spcBef>
                <a:spcPts val="0"/>
              </a:spcBef>
              <a:spcAft>
                <a:spcPts val="0"/>
              </a:spcAft>
              <a:buClr>
                <a:srgbClr val="231F20"/>
              </a:buClr>
              <a:buSzPts val="1600"/>
              <a:buChar char="●"/>
            </a:pPr>
            <a:r>
              <a:rPr lang="en-CA" sz="1600" dirty="0">
                <a:solidFill>
                  <a:srgbClr val="231F20"/>
                </a:solidFill>
              </a:rPr>
              <a:t>Cardboard (from fan box)</a:t>
            </a:r>
          </a:p>
          <a:p>
            <a:pPr marL="127000" marR="5080" lvl="0" algn="l" rtl="0">
              <a:lnSpc>
                <a:spcPct val="136900"/>
              </a:lnSpc>
              <a:spcBef>
                <a:spcPts val="0"/>
              </a:spcBef>
              <a:spcAft>
                <a:spcPts val="0"/>
              </a:spcAft>
              <a:buClr>
                <a:srgbClr val="231F20"/>
              </a:buClr>
              <a:buSzPts val="1600"/>
            </a:pPr>
            <a:endParaRPr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lvl="0" indent="0" algn="l" rtl="0">
              <a:spcBef>
                <a:spcPts val="0"/>
              </a:spcBef>
              <a:spcAft>
                <a:spcPts val="0"/>
              </a:spcAft>
              <a:buSzPts val="1100"/>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r>
              <a:rPr lang="en-CA" dirty="0">
                <a:solidFill>
                  <a:srgbClr val="231F20"/>
                </a:solidFill>
              </a:rPr>
              <a:t> </a:t>
            </a:r>
            <a:endParaRPr sz="1400" dirty="0">
              <a:latin typeface="Arial"/>
              <a:ea typeface="Arial"/>
              <a:cs typeface="Arial"/>
              <a:sym typeface="Arial"/>
            </a:endParaRPr>
          </a:p>
        </p:txBody>
      </p:sp>
      <p:sp>
        <p:nvSpPr>
          <p:cNvPr id="94" name="Google Shape;94;g270d47056fd_0_65"/>
          <p:cNvSpPr txBox="1"/>
          <p:nvPr/>
        </p:nvSpPr>
        <p:spPr>
          <a:xfrm>
            <a:off x="456900" y="0"/>
            <a:ext cx="9601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sz="4000">
                <a:solidFill>
                  <a:srgbClr val="231F20"/>
                </a:solidFill>
              </a:rPr>
              <a:t>DIY Air Purifier</a:t>
            </a:r>
            <a:endParaRPr sz="4000"/>
          </a:p>
        </p:txBody>
      </p:sp>
      <p:sp>
        <p:nvSpPr>
          <p:cNvPr id="95" name="Google Shape;95;g270d47056fd_0_65"/>
          <p:cNvSpPr txBox="1"/>
          <p:nvPr/>
        </p:nvSpPr>
        <p:spPr>
          <a:xfrm>
            <a:off x="94950" y="6753054"/>
            <a:ext cx="9743700" cy="12000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CA" dirty="0">
              <a:solidFill>
                <a:srgbClr val="231F20"/>
              </a:solidFill>
            </a:endParaRPr>
          </a:p>
          <a:p>
            <a:pPr marL="0" lvl="0" indent="0" algn="ctr" rtl="0">
              <a:spcBef>
                <a:spcPts val="0"/>
              </a:spcBef>
              <a:spcAft>
                <a:spcPts val="0"/>
              </a:spcAft>
              <a:buNone/>
            </a:pPr>
            <a:endParaRPr dirty="0">
              <a:solidFill>
                <a:srgbClr val="231F2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70d47056fd_0_107"/>
          <p:cNvSpPr txBox="1"/>
          <p:nvPr/>
        </p:nvSpPr>
        <p:spPr>
          <a:xfrm>
            <a:off x="456900" y="0"/>
            <a:ext cx="9601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000"/>
          </a:p>
        </p:txBody>
      </p:sp>
      <p:pic>
        <p:nvPicPr>
          <p:cNvPr id="101" name="Google Shape;101;g270d47056fd_0_107"/>
          <p:cNvPicPr preferRelativeResize="0"/>
          <p:nvPr/>
        </p:nvPicPr>
        <p:blipFill>
          <a:blip r:embed="rId4">
            <a:alphaModFix/>
          </a:blip>
          <a:stretch>
            <a:fillRect/>
          </a:stretch>
        </p:blipFill>
        <p:spPr>
          <a:xfrm>
            <a:off x="92467" y="-1"/>
            <a:ext cx="6041204" cy="7772401"/>
          </a:xfrm>
          <a:prstGeom prst="rect">
            <a:avLst/>
          </a:prstGeom>
          <a:noFill/>
          <a:ln>
            <a:noFill/>
          </a:ln>
        </p:spPr>
      </p:pic>
      <p:sp>
        <p:nvSpPr>
          <p:cNvPr id="2" name="TextBox 1">
            <a:extLst>
              <a:ext uri="{FF2B5EF4-FFF2-40B4-BE49-F238E27FC236}">
                <a16:creationId xmlns:a16="http://schemas.microsoft.com/office/drawing/2014/main" id="{83322B99-87E8-A117-F7A0-D3562F8CD7B6}"/>
              </a:ext>
            </a:extLst>
          </p:cNvPr>
          <p:cNvSpPr txBox="1"/>
          <p:nvPr/>
        </p:nvSpPr>
        <p:spPr>
          <a:xfrm>
            <a:off x="7043234" y="800400"/>
            <a:ext cx="2558266" cy="1723549"/>
          </a:xfrm>
          <a:prstGeom prst="rect">
            <a:avLst/>
          </a:prstGeom>
          <a:noFill/>
        </p:spPr>
        <p:txBody>
          <a:bodyPr wrap="square" rtlCol="0">
            <a:spAutoFit/>
          </a:bodyPr>
          <a:lstStyle/>
          <a:p>
            <a:r>
              <a:rPr lang="en-US" sz="1600" b="1" dirty="0"/>
              <a:t>Watch a how-to from the Pacific Institute on Pathogens, Pandemics and Society.</a:t>
            </a:r>
          </a:p>
          <a:p>
            <a:endParaRPr lang="en-US" dirty="0"/>
          </a:p>
          <a:p>
            <a:r>
              <a:rPr lang="en-CA" dirty="0"/>
              <a:t>https://www.youtube.com/watch?v=oo2n9J2AJk0</a:t>
            </a:r>
          </a:p>
        </p:txBody>
      </p:sp>
      <p:sp>
        <p:nvSpPr>
          <p:cNvPr id="4" name="TextBox 3">
            <a:extLst>
              <a:ext uri="{FF2B5EF4-FFF2-40B4-BE49-F238E27FC236}">
                <a16:creationId xmlns:a16="http://schemas.microsoft.com/office/drawing/2014/main" id="{90BE3212-B5CC-05B9-559C-1EB89183B1DD}"/>
              </a:ext>
            </a:extLst>
          </p:cNvPr>
          <p:cNvSpPr txBox="1"/>
          <p:nvPr/>
        </p:nvSpPr>
        <p:spPr>
          <a:xfrm>
            <a:off x="6683337" y="3095089"/>
            <a:ext cx="3282595" cy="2246769"/>
          </a:xfrm>
          <a:prstGeom prst="rect">
            <a:avLst/>
          </a:prstGeom>
          <a:noFill/>
        </p:spPr>
        <p:txBody>
          <a:bodyPr wrap="square">
            <a:spAutoFit/>
          </a:bodyPr>
          <a:lstStyle/>
          <a:p>
            <a:pPr marL="0" lvl="0" indent="0" rtl="0">
              <a:spcBef>
                <a:spcPts val="0"/>
              </a:spcBef>
              <a:spcAft>
                <a:spcPts val="0"/>
              </a:spcAft>
              <a:buNone/>
            </a:pPr>
            <a:r>
              <a:rPr lang="en-CA" dirty="0">
                <a:solidFill>
                  <a:srgbClr val="231F20"/>
                </a:solidFill>
              </a:rPr>
              <a:t>NOTE: </a:t>
            </a:r>
          </a:p>
          <a:p>
            <a:pPr marL="0" lvl="0" indent="0" rtl="0">
              <a:spcBef>
                <a:spcPts val="0"/>
              </a:spcBef>
              <a:spcAft>
                <a:spcPts val="0"/>
              </a:spcAft>
              <a:buNone/>
            </a:pPr>
            <a:r>
              <a:rPr lang="en-CA" dirty="0">
                <a:solidFill>
                  <a:srgbClr val="231F20"/>
                </a:solidFill>
              </a:rPr>
              <a:t>DIY Air purifiers are not designed for cooling.</a:t>
            </a:r>
            <a:r>
              <a:rPr lang="en-CA" dirty="0"/>
              <a:t> Air cleaner should be used with at least 4 feet of space away from walls, curtains or furniture. Place on a hard surface (not carpet).</a:t>
            </a:r>
            <a:r>
              <a:rPr lang="en-CA" dirty="0">
                <a:solidFill>
                  <a:srgbClr val="231F20"/>
                </a:solidFill>
              </a:rPr>
              <a:t> </a:t>
            </a:r>
          </a:p>
          <a:p>
            <a:pPr marL="0" lvl="0" indent="0" rtl="0">
              <a:spcBef>
                <a:spcPts val="0"/>
              </a:spcBef>
              <a:spcAft>
                <a:spcPts val="0"/>
              </a:spcAft>
              <a:buNone/>
            </a:pPr>
            <a:endParaRPr lang="en-CA" dirty="0">
              <a:solidFill>
                <a:srgbClr val="231F20"/>
              </a:solidFill>
            </a:endParaRPr>
          </a:p>
          <a:p>
            <a:pPr marL="0" lvl="0" indent="0" rtl="0">
              <a:spcBef>
                <a:spcPts val="0"/>
              </a:spcBef>
              <a:spcAft>
                <a:spcPts val="0"/>
              </a:spcAft>
              <a:buNone/>
            </a:pPr>
            <a:r>
              <a:rPr lang="en-CA" dirty="0">
                <a:solidFill>
                  <a:srgbClr val="231F20"/>
                </a:solidFill>
              </a:rPr>
              <a:t>If noise is a concern, keep it on medium power. If power use is a concern, look into battery powered.</a:t>
            </a:r>
          </a:p>
        </p:txBody>
      </p:sp>
      <p:pic>
        <p:nvPicPr>
          <p:cNvPr id="3" name="Online Media 2" title="DIY Air Cleaner | Tape Shroud Ver.">
            <a:hlinkClick r:id="" action="ppaction://media"/>
            <a:extLst>
              <a:ext uri="{FF2B5EF4-FFF2-40B4-BE49-F238E27FC236}">
                <a16:creationId xmlns:a16="http://schemas.microsoft.com/office/drawing/2014/main" id="{3B96308A-4EBF-DF57-03AF-F2460CC6513B}"/>
              </a:ext>
            </a:extLst>
          </p:cNvPr>
          <p:cNvPicPr>
            <a:picLocks noRot="1" noChangeAspect="1"/>
          </p:cNvPicPr>
          <p:nvPr>
            <a:videoFile r:link="rId1"/>
          </p:nvPr>
        </p:nvPicPr>
        <p:blipFill>
          <a:blip r:embed="rId5"/>
          <a:stretch>
            <a:fillRect/>
          </a:stretch>
        </p:blipFill>
        <p:spPr>
          <a:xfrm>
            <a:off x="5260115" y="2834981"/>
            <a:ext cx="885558" cy="1567495"/>
          </a:xfrm>
          <a:prstGeom prst="rect">
            <a:avLst/>
          </a:prstGeom>
        </p:spPr>
      </p:pic>
    </p:spTree>
    <p:extLst>
      <p:ext uri="{BB962C8B-B14F-4D97-AF65-F5344CB8AC3E}">
        <p14:creationId xmlns:p14="http://schemas.microsoft.com/office/powerpoint/2010/main" val="90592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70d47056fd_0_107"/>
          <p:cNvSpPr txBox="1"/>
          <p:nvPr/>
        </p:nvSpPr>
        <p:spPr>
          <a:xfrm>
            <a:off x="456900" y="0"/>
            <a:ext cx="9601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000"/>
          </a:p>
        </p:txBody>
      </p:sp>
      <p:pic>
        <p:nvPicPr>
          <p:cNvPr id="3" name="Online Media 2" title="DIY Air Cleaner | Tape Shroud Ver.">
            <a:hlinkClick r:id="" action="ppaction://media"/>
            <a:extLst>
              <a:ext uri="{FF2B5EF4-FFF2-40B4-BE49-F238E27FC236}">
                <a16:creationId xmlns:a16="http://schemas.microsoft.com/office/drawing/2014/main" id="{3B96308A-4EBF-DF57-03AF-F2460CC6513B}"/>
              </a:ext>
            </a:extLst>
          </p:cNvPr>
          <p:cNvPicPr>
            <a:picLocks noRot="1" noChangeAspect="1"/>
          </p:cNvPicPr>
          <p:nvPr>
            <a:videoFile r:link="rId1"/>
          </p:nvPr>
        </p:nvPicPr>
        <p:blipFill>
          <a:blip r:embed="rId4"/>
          <a:stretch>
            <a:fillRect/>
          </a:stretch>
        </p:blipFill>
        <p:spPr>
          <a:xfrm>
            <a:off x="2732926" y="400200"/>
            <a:ext cx="3914454" cy="6928838"/>
          </a:xfrm>
          <a:prstGeom prst="rect">
            <a:avLst/>
          </a:prstGeom>
        </p:spPr>
      </p:pic>
    </p:spTree>
    <p:extLst>
      <p:ext uri="{BB962C8B-B14F-4D97-AF65-F5344CB8AC3E}">
        <p14:creationId xmlns:p14="http://schemas.microsoft.com/office/powerpoint/2010/main" val="245077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aphicFrame>
        <p:nvGraphicFramePr>
          <p:cNvPr id="88" name="Google Shape;88;g270d47056fd_0_50"/>
          <p:cNvGraphicFramePr/>
          <p:nvPr>
            <p:extLst>
              <p:ext uri="{D42A27DB-BD31-4B8C-83A1-F6EECF244321}">
                <p14:modId xmlns:p14="http://schemas.microsoft.com/office/powerpoint/2010/main" val="1769003788"/>
              </p:ext>
            </p:extLst>
          </p:nvPr>
        </p:nvGraphicFramePr>
        <p:xfrm>
          <a:off x="0" y="0"/>
          <a:ext cx="10058399" cy="7761917"/>
        </p:xfrm>
        <a:graphic>
          <a:graphicData uri="http://schemas.openxmlformats.org/drawingml/2006/table">
            <a:tbl>
              <a:tblPr bandRow="1">
                <a:noFill/>
                <a:tableStyleId>{9F5D2F49-A0B4-4A8C-BD9D-5FB440BA7383}</a:tableStyleId>
              </a:tblPr>
              <a:tblGrid>
                <a:gridCol w="567501">
                  <a:extLst>
                    <a:ext uri="{9D8B030D-6E8A-4147-A177-3AD203B41FA5}">
                      <a16:colId xmlns:a16="http://schemas.microsoft.com/office/drawing/2014/main" val="20000"/>
                    </a:ext>
                  </a:extLst>
                </a:gridCol>
                <a:gridCol w="983446">
                  <a:extLst>
                    <a:ext uri="{9D8B030D-6E8A-4147-A177-3AD203B41FA5}">
                      <a16:colId xmlns:a16="http://schemas.microsoft.com/office/drawing/2014/main" val="20001"/>
                    </a:ext>
                  </a:extLst>
                </a:gridCol>
                <a:gridCol w="1562123">
                  <a:extLst>
                    <a:ext uri="{9D8B030D-6E8A-4147-A177-3AD203B41FA5}">
                      <a16:colId xmlns:a16="http://schemas.microsoft.com/office/drawing/2014/main" val="20002"/>
                    </a:ext>
                  </a:extLst>
                </a:gridCol>
                <a:gridCol w="1541123">
                  <a:extLst>
                    <a:ext uri="{9D8B030D-6E8A-4147-A177-3AD203B41FA5}">
                      <a16:colId xmlns:a16="http://schemas.microsoft.com/office/drawing/2014/main" val="20003"/>
                    </a:ext>
                  </a:extLst>
                </a:gridCol>
                <a:gridCol w="1376736">
                  <a:extLst>
                    <a:ext uri="{9D8B030D-6E8A-4147-A177-3AD203B41FA5}">
                      <a16:colId xmlns:a16="http://schemas.microsoft.com/office/drawing/2014/main" val="20004"/>
                    </a:ext>
                  </a:extLst>
                </a:gridCol>
                <a:gridCol w="4027470">
                  <a:extLst>
                    <a:ext uri="{9D8B030D-6E8A-4147-A177-3AD203B41FA5}">
                      <a16:colId xmlns:a16="http://schemas.microsoft.com/office/drawing/2014/main" val="20005"/>
                    </a:ext>
                  </a:extLst>
                </a:gridCol>
              </a:tblGrid>
              <a:tr h="554004">
                <a:tc>
                  <a:txBody>
                    <a:bodyPr/>
                    <a:lstStyle/>
                    <a:p>
                      <a:pPr marL="0" lvl="0" indent="0" algn="l" rtl="0">
                        <a:spcBef>
                          <a:spcPts val="0"/>
                        </a:spcBef>
                        <a:spcAft>
                          <a:spcPts val="800"/>
                        </a:spcAft>
                        <a:buNone/>
                      </a:pPr>
                      <a:r>
                        <a:rPr lang="en-CA" sz="1350" b="1">
                          <a:solidFill>
                            <a:srgbClr val="FFFFFF"/>
                          </a:solidFill>
                          <a:latin typeface="Calibri"/>
                          <a:ea typeface="Calibri"/>
                          <a:cs typeface="Calibri"/>
                          <a:sym typeface="Calibri"/>
                        </a:rPr>
                        <a:t>AQHI</a:t>
                      </a:r>
                      <a:endParaRPr sz="1350" b="1">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00B0F0"/>
                    </a:solidFill>
                  </a:tcPr>
                </a:tc>
                <a:tc>
                  <a:txBody>
                    <a:bodyPr/>
                    <a:lstStyle/>
                    <a:p>
                      <a:pPr marL="0" lvl="0" indent="0" algn="l" rtl="0">
                        <a:spcBef>
                          <a:spcPts val="0"/>
                        </a:spcBef>
                        <a:spcAft>
                          <a:spcPts val="800"/>
                        </a:spcAft>
                        <a:buNone/>
                      </a:pPr>
                      <a:r>
                        <a:rPr lang="en-CA" sz="1350" b="1">
                          <a:solidFill>
                            <a:srgbClr val="FFFFFF"/>
                          </a:solidFill>
                          <a:latin typeface="Calibri"/>
                          <a:ea typeface="Calibri"/>
                          <a:cs typeface="Calibri"/>
                          <a:sym typeface="Calibri"/>
                        </a:rPr>
                        <a:t>Health Risk</a:t>
                      </a:r>
                      <a:endParaRPr sz="1350" b="1">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00B0F0"/>
                    </a:solidFill>
                  </a:tcPr>
                </a:tc>
                <a:tc>
                  <a:txBody>
                    <a:bodyPr/>
                    <a:lstStyle/>
                    <a:p>
                      <a:pPr marL="0" lvl="0" indent="0" algn="ctr" rtl="0">
                        <a:spcBef>
                          <a:spcPts val="0"/>
                        </a:spcBef>
                        <a:spcAft>
                          <a:spcPts val="800"/>
                        </a:spcAft>
                        <a:buNone/>
                      </a:pPr>
                      <a:r>
                        <a:rPr lang="en-CA" sz="1350" b="1" dirty="0">
                          <a:solidFill>
                            <a:srgbClr val="FFFFFF"/>
                          </a:solidFill>
                          <a:latin typeface="Calibri"/>
                          <a:ea typeface="Calibri"/>
                          <a:cs typeface="Calibri"/>
                          <a:sym typeface="Calibri"/>
                        </a:rPr>
                        <a:t>Population</a:t>
                      </a:r>
                      <a:endParaRPr sz="1350" b="1" dirty="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a:txBody>
                    <a:bodyPr/>
                    <a:lstStyle/>
                    <a:p>
                      <a:pPr marL="0" lvl="0" indent="0" algn="l" rtl="0">
                        <a:spcBef>
                          <a:spcPts val="0"/>
                        </a:spcBef>
                        <a:spcAft>
                          <a:spcPts val="800"/>
                        </a:spcAft>
                        <a:buNone/>
                      </a:pPr>
                      <a:r>
                        <a:rPr lang="en-CA" sz="1350" b="1">
                          <a:solidFill>
                            <a:srgbClr val="FFFFFF"/>
                          </a:solidFill>
                          <a:latin typeface="Calibri"/>
                          <a:ea typeface="Calibri"/>
                          <a:cs typeface="Calibri"/>
                          <a:sym typeface="Calibri"/>
                        </a:rPr>
                        <a:t>Health</a:t>
                      </a:r>
                      <a:endParaRPr sz="1350" b="1">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a:txBody>
                    <a:bodyPr/>
                    <a:lstStyle/>
                    <a:p>
                      <a:pPr marL="0" lvl="0" indent="0" algn="l" rtl="0">
                        <a:spcBef>
                          <a:spcPts val="0"/>
                        </a:spcBef>
                        <a:spcAft>
                          <a:spcPts val="800"/>
                        </a:spcAft>
                        <a:buNone/>
                      </a:pPr>
                      <a:r>
                        <a:rPr lang="en-CA" sz="1350" b="1">
                          <a:solidFill>
                            <a:srgbClr val="FFFFFF"/>
                          </a:solidFill>
                          <a:latin typeface="Calibri"/>
                          <a:ea typeface="Calibri"/>
                          <a:cs typeface="Calibri"/>
                          <a:sym typeface="Calibri"/>
                        </a:rPr>
                        <a:t>Messaging</a:t>
                      </a:r>
                      <a:endParaRPr sz="1350" b="1">
                        <a:solidFill>
                          <a:srgbClr val="FFFFFF"/>
                        </a:solidFill>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a:txBody>
                    <a:bodyPr/>
                    <a:lstStyle/>
                    <a:p>
                      <a:pPr marL="0" lvl="0" indent="0" algn="ctr" rtl="0">
                        <a:spcBef>
                          <a:spcPts val="0"/>
                        </a:spcBef>
                        <a:spcAft>
                          <a:spcPts val="800"/>
                        </a:spcAft>
                        <a:buNone/>
                      </a:pPr>
                      <a:endParaRPr sz="1350" b="1" dirty="0">
                        <a:solidFill>
                          <a:srgbClr val="FFFFFF"/>
                        </a:solidFill>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extLst>
                  <a:ext uri="{0D108BD9-81ED-4DB2-BD59-A6C34878D82A}">
                    <a16:rowId xmlns:a16="http://schemas.microsoft.com/office/drawing/2014/main" val="10000"/>
                  </a:ext>
                </a:extLst>
              </a:tr>
              <a:tr h="1350484">
                <a:tc>
                  <a:txBody>
                    <a:bodyPr/>
                    <a:lstStyle/>
                    <a:p>
                      <a:pPr marL="0" lvl="0" indent="0" algn="l" rtl="0">
                        <a:spcBef>
                          <a:spcPts val="0"/>
                        </a:spcBef>
                        <a:spcAft>
                          <a:spcPts val="800"/>
                        </a:spcAft>
                        <a:buNone/>
                      </a:pPr>
                      <a:endParaRPr sz="1350" b="1">
                        <a:solidFill>
                          <a:srgbClr val="FFFFFF"/>
                        </a:solidFill>
                        <a:latin typeface="Calibri"/>
                        <a:ea typeface="Calibri"/>
                        <a:cs typeface="Calibri"/>
                        <a:sym typeface="Calibri"/>
                      </a:endParaRPr>
                    </a:p>
                  </a:txBody>
                  <a:tcPr marL="68575" marR="68575" marT="0" marB="0">
                    <a:lnL w="63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a:txBody>
                    <a:bodyPr/>
                    <a:lstStyle/>
                    <a:p>
                      <a:pPr marL="0" lvl="0" indent="0" algn="l" rtl="0">
                        <a:spcBef>
                          <a:spcPts val="0"/>
                        </a:spcBef>
                        <a:spcAft>
                          <a:spcPts val="800"/>
                        </a:spcAft>
                        <a:buNone/>
                      </a:pPr>
                      <a:endParaRPr sz="1350" b="1" dirty="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a:txBody>
                    <a:bodyPr/>
                    <a:lstStyle/>
                    <a:p>
                      <a:pPr marL="0" lvl="0" indent="0" algn="l" rtl="0">
                        <a:spcBef>
                          <a:spcPts val="0"/>
                        </a:spcBef>
                        <a:spcAft>
                          <a:spcPts val="800"/>
                        </a:spcAft>
                        <a:buNone/>
                      </a:pPr>
                      <a:r>
                        <a:rPr lang="en-CA" sz="1350" b="1" dirty="0">
                          <a:solidFill>
                            <a:srgbClr val="FFFFFF"/>
                          </a:solidFill>
                          <a:latin typeface="Calibri"/>
                          <a:ea typeface="Calibri"/>
                          <a:cs typeface="Calibri"/>
                          <a:sym typeface="Calibri"/>
                        </a:rPr>
                        <a:t>At Risk (young children, elderly, pregnant, pre-existing health conditions-especially lung disease)</a:t>
                      </a:r>
                      <a:endParaRPr sz="1350" b="1" dirty="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a:txBody>
                    <a:bodyPr/>
                    <a:lstStyle/>
                    <a:p>
                      <a:pPr marL="0" lvl="0" indent="0" algn="l" rtl="0">
                        <a:spcBef>
                          <a:spcPts val="0"/>
                        </a:spcBef>
                        <a:spcAft>
                          <a:spcPts val="800"/>
                        </a:spcAft>
                        <a:buNone/>
                      </a:pPr>
                      <a:r>
                        <a:rPr lang="en-CA" sz="1350" b="1">
                          <a:solidFill>
                            <a:srgbClr val="FFFFFF"/>
                          </a:solidFill>
                          <a:latin typeface="Calibri"/>
                          <a:ea typeface="Calibri"/>
                          <a:cs typeface="Calibri"/>
                          <a:sym typeface="Calibri"/>
                        </a:rPr>
                        <a:t>General Public</a:t>
                      </a:r>
                      <a:endParaRPr sz="1350" b="1">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a:txBody>
                    <a:bodyPr/>
                    <a:lstStyle/>
                    <a:p>
                      <a:pPr marL="0" lvl="0" indent="0" algn="l" rtl="0">
                        <a:spcBef>
                          <a:spcPts val="0"/>
                        </a:spcBef>
                        <a:spcAft>
                          <a:spcPts val="800"/>
                        </a:spcAft>
                        <a:buNone/>
                      </a:pPr>
                      <a:r>
                        <a:rPr lang="en-CA" sz="1350" b="1">
                          <a:solidFill>
                            <a:srgbClr val="FFFFFF"/>
                          </a:solidFill>
                          <a:latin typeface="Calibri"/>
                          <a:ea typeface="Calibri"/>
                          <a:cs typeface="Calibri"/>
                          <a:sym typeface="Calibri"/>
                        </a:rPr>
                        <a:t>Schools and Daycares</a:t>
                      </a:r>
                      <a:endParaRPr sz="1350" b="1">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a:txBody>
                    <a:bodyPr/>
                    <a:lstStyle/>
                    <a:p>
                      <a:pPr marL="0" lvl="0" indent="0" algn="l" rtl="0">
                        <a:spcBef>
                          <a:spcPts val="0"/>
                        </a:spcBef>
                        <a:spcAft>
                          <a:spcPts val="800"/>
                        </a:spcAft>
                        <a:buNone/>
                      </a:pPr>
                      <a:r>
                        <a:rPr lang="en-CA" sz="1350" b="1" dirty="0">
                          <a:solidFill>
                            <a:srgbClr val="FFFFFF"/>
                          </a:solidFill>
                          <a:latin typeface="Calibri"/>
                          <a:ea typeface="Calibri"/>
                          <a:cs typeface="Calibri"/>
                          <a:sym typeface="Calibri"/>
                        </a:rPr>
                        <a:t>Outdoor Workers</a:t>
                      </a:r>
                      <a:endParaRPr sz="1350" b="1" dirty="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extLst>
                  <a:ext uri="{0D108BD9-81ED-4DB2-BD59-A6C34878D82A}">
                    <a16:rowId xmlns:a16="http://schemas.microsoft.com/office/drawing/2014/main" val="10001"/>
                  </a:ext>
                </a:extLst>
              </a:tr>
              <a:tr h="771705">
                <a:tc>
                  <a:txBody>
                    <a:bodyPr/>
                    <a:lstStyle/>
                    <a:p>
                      <a:pPr marL="0" lvl="0" indent="0" algn="l" rtl="0">
                        <a:spcBef>
                          <a:spcPts val="0"/>
                        </a:spcBef>
                        <a:spcAft>
                          <a:spcPts val="800"/>
                        </a:spcAft>
                        <a:buNone/>
                      </a:pPr>
                      <a:r>
                        <a:rPr lang="en-CA" sz="1350" b="1">
                          <a:solidFill>
                            <a:srgbClr val="333333"/>
                          </a:solidFill>
                          <a:latin typeface="Calibri"/>
                          <a:ea typeface="Calibri"/>
                          <a:cs typeface="Calibri"/>
                          <a:sym typeface="Calibri"/>
                        </a:rPr>
                        <a:t>1-3</a:t>
                      </a:r>
                      <a:endParaRPr sz="1350" b="1">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lvl="0" indent="0" algn="l" rtl="0">
                        <a:spcBef>
                          <a:spcPts val="0"/>
                        </a:spcBef>
                        <a:spcAft>
                          <a:spcPts val="800"/>
                        </a:spcAft>
                        <a:buNone/>
                      </a:pPr>
                      <a:r>
                        <a:rPr lang="en-CA" sz="1350" b="1" dirty="0">
                          <a:solidFill>
                            <a:srgbClr val="333333"/>
                          </a:solidFill>
                          <a:latin typeface="Calibri"/>
                          <a:ea typeface="Calibri"/>
                          <a:cs typeface="Calibri"/>
                          <a:sym typeface="Calibri"/>
                        </a:rPr>
                        <a:t>Low </a:t>
                      </a:r>
                      <a:endParaRPr sz="1350" b="1" dirty="0">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lvl="0" indent="0" algn="l" rtl="0">
                        <a:spcBef>
                          <a:spcPts val="0"/>
                        </a:spcBef>
                        <a:spcAft>
                          <a:spcPts val="800"/>
                        </a:spcAft>
                        <a:buNone/>
                      </a:pPr>
                      <a:r>
                        <a:rPr lang="en-CA" sz="1350" b="1" dirty="0">
                          <a:solidFill>
                            <a:srgbClr val="333333"/>
                          </a:solidFill>
                          <a:latin typeface="Calibri"/>
                          <a:ea typeface="Calibri"/>
                          <a:cs typeface="Calibri"/>
                          <a:sym typeface="Calibri"/>
                        </a:rPr>
                        <a:t>Ideal air quality, usual outdoor activities. No precaution needed.</a:t>
                      </a:r>
                      <a:endParaRPr sz="1350" b="1" dirty="0">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lvl="0" indent="0" algn="l" rtl="0">
                        <a:spcBef>
                          <a:spcPts val="0"/>
                        </a:spcBef>
                        <a:spcAft>
                          <a:spcPts val="800"/>
                        </a:spcAft>
                        <a:buNone/>
                      </a:pPr>
                      <a:r>
                        <a:rPr lang="en-CA" sz="1350" b="1" dirty="0">
                          <a:solidFill>
                            <a:srgbClr val="333333"/>
                          </a:solidFill>
                          <a:latin typeface="Calibri"/>
                          <a:ea typeface="Calibri"/>
                          <a:cs typeface="Calibri"/>
                          <a:sym typeface="Calibri"/>
                        </a:rPr>
                        <a:t>See At Risk</a:t>
                      </a:r>
                    </a:p>
                    <a:p>
                      <a:pPr marL="0" lvl="0" indent="0" algn="l" rtl="0">
                        <a:spcBef>
                          <a:spcPts val="0"/>
                        </a:spcBef>
                        <a:spcAft>
                          <a:spcPts val="800"/>
                        </a:spcAft>
                        <a:buNone/>
                      </a:pPr>
                      <a:r>
                        <a:rPr lang="en-CA" sz="1350" b="1" u="sng" dirty="0">
                          <a:solidFill>
                            <a:srgbClr val="333333"/>
                          </a:solidFill>
                          <a:latin typeface="Calibri"/>
                          <a:ea typeface="Calibri"/>
                          <a:cs typeface="Calibri"/>
                          <a:sym typeface="Calibri"/>
                        </a:rPr>
                        <a:t>Outdoor Soccer</a:t>
                      </a:r>
                    </a:p>
                    <a:p>
                      <a:pPr marL="0" lvl="0" indent="0" algn="l" rtl="0">
                        <a:spcBef>
                          <a:spcPts val="0"/>
                        </a:spcBef>
                        <a:spcAft>
                          <a:spcPts val="800"/>
                        </a:spcAft>
                        <a:buNone/>
                      </a:pPr>
                      <a:endParaRPr sz="1350" b="1" dirty="0">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lvl="0" indent="0" algn="l" rtl="0">
                        <a:spcBef>
                          <a:spcPts val="0"/>
                        </a:spcBef>
                        <a:spcAft>
                          <a:spcPts val="800"/>
                        </a:spcAft>
                        <a:buNone/>
                      </a:pPr>
                      <a:r>
                        <a:rPr lang="en-CA" sz="1350" b="1" dirty="0">
                          <a:solidFill>
                            <a:srgbClr val="333333"/>
                          </a:solidFill>
                          <a:latin typeface="Calibri"/>
                          <a:ea typeface="Calibri"/>
                          <a:cs typeface="Calibri"/>
                          <a:sym typeface="Calibri"/>
                        </a:rPr>
                        <a:t>See At Risk</a:t>
                      </a:r>
                    </a:p>
                    <a:p>
                      <a:pPr marL="0" lvl="0" indent="0" algn="l" rtl="0">
                        <a:spcBef>
                          <a:spcPts val="0"/>
                        </a:spcBef>
                        <a:spcAft>
                          <a:spcPts val="800"/>
                        </a:spcAft>
                        <a:buNone/>
                      </a:pPr>
                      <a:endParaRPr sz="1350" b="1" dirty="0">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lvl="0" indent="0" algn="l" rtl="0">
                        <a:spcBef>
                          <a:spcPts val="0"/>
                        </a:spcBef>
                        <a:spcAft>
                          <a:spcPts val="800"/>
                        </a:spcAft>
                        <a:buNone/>
                      </a:pPr>
                      <a:r>
                        <a:rPr lang="en-CA" sz="1350" b="1">
                          <a:solidFill>
                            <a:srgbClr val="333333"/>
                          </a:solidFill>
                          <a:latin typeface="Calibri"/>
                          <a:ea typeface="Calibri"/>
                          <a:cs typeface="Calibri"/>
                          <a:sym typeface="Calibri"/>
                        </a:rPr>
                        <a:t>See At Risk</a:t>
                      </a:r>
                      <a:endParaRPr sz="1350" b="1">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2"/>
                  </a:ext>
                </a:extLst>
              </a:tr>
              <a:tr h="1858673">
                <a:tc>
                  <a:txBody>
                    <a:bodyPr/>
                    <a:lstStyle/>
                    <a:p>
                      <a:pPr marL="0" lvl="0" indent="0" algn="l" rtl="0">
                        <a:spcBef>
                          <a:spcPts val="0"/>
                        </a:spcBef>
                        <a:spcAft>
                          <a:spcPts val="800"/>
                        </a:spcAft>
                        <a:buNone/>
                      </a:pPr>
                      <a:r>
                        <a:rPr lang="en-CA" sz="1350" b="1">
                          <a:solidFill>
                            <a:srgbClr val="333333"/>
                          </a:solidFill>
                          <a:latin typeface="Calibri"/>
                          <a:ea typeface="Calibri"/>
                          <a:cs typeface="Calibri"/>
                          <a:sym typeface="Calibri"/>
                        </a:rPr>
                        <a:t>4-6</a:t>
                      </a:r>
                      <a:endParaRPr sz="1350" b="1">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5"/>
                    </a:solidFill>
                  </a:tcPr>
                </a:tc>
                <a:tc>
                  <a:txBody>
                    <a:bodyPr/>
                    <a:lstStyle/>
                    <a:p>
                      <a:pPr marL="0" lvl="0" indent="0" algn="l" rtl="0">
                        <a:spcBef>
                          <a:spcPts val="0"/>
                        </a:spcBef>
                        <a:spcAft>
                          <a:spcPts val="800"/>
                        </a:spcAft>
                        <a:buNone/>
                      </a:pPr>
                      <a:r>
                        <a:rPr lang="en-CA" sz="1350" b="1">
                          <a:solidFill>
                            <a:srgbClr val="333333"/>
                          </a:solidFill>
                          <a:latin typeface="Calibri"/>
                          <a:ea typeface="Calibri"/>
                          <a:cs typeface="Calibri"/>
                          <a:sym typeface="Calibri"/>
                        </a:rPr>
                        <a:t>Moderate</a:t>
                      </a:r>
                      <a:endParaRPr sz="1350" b="1">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5"/>
                    </a:solidFill>
                  </a:tcPr>
                </a:tc>
                <a:tc>
                  <a:txBody>
                    <a:bodyPr/>
                    <a:lstStyle/>
                    <a:p>
                      <a:pPr marL="0" lvl="0" indent="0" algn="l" rtl="0">
                        <a:spcBef>
                          <a:spcPts val="0"/>
                        </a:spcBef>
                        <a:spcAft>
                          <a:spcPts val="800"/>
                        </a:spcAft>
                        <a:buNone/>
                      </a:pPr>
                      <a:r>
                        <a:rPr lang="en-CA" sz="1350" b="1" dirty="0">
                          <a:solidFill>
                            <a:srgbClr val="333333"/>
                          </a:solidFill>
                          <a:latin typeface="Calibri"/>
                          <a:ea typeface="Calibri"/>
                          <a:cs typeface="Calibri"/>
                          <a:sym typeface="Calibri"/>
                        </a:rPr>
                        <a:t>Consider reducing, shortening or rescheduling strenuous activity-especially if experiencing symptoms. Wear a mask when outdoors.</a:t>
                      </a:r>
                      <a:endParaRPr sz="1350" b="1" dirty="0">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5"/>
                    </a:solidFill>
                  </a:tcPr>
                </a:tc>
                <a:tc>
                  <a:txBody>
                    <a:bodyPr/>
                    <a:lstStyle/>
                    <a:p>
                      <a:pPr marL="0" lvl="0" indent="0" algn="l" rtl="0">
                        <a:spcBef>
                          <a:spcPts val="0"/>
                        </a:spcBef>
                        <a:spcAft>
                          <a:spcPts val="800"/>
                        </a:spcAft>
                        <a:buNone/>
                      </a:pPr>
                      <a:r>
                        <a:rPr lang="en-CA" sz="1350" b="1" dirty="0">
                          <a:solidFill>
                            <a:srgbClr val="333333"/>
                          </a:solidFill>
                          <a:latin typeface="Calibri"/>
                          <a:ea typeface="Calibri"/>
                          <a:cs typeface="Calibri"/>
                          <a:sym typeface="Calibri"/>
                        </a:rPr>
                        <a:t>No need to modify activity unless experiencing symptoms/</a:t>
                      </a:r>
                    </a:p>
                    <a:p>
                      <a:pPr marL="0" lvl="0" indent="0" algn="l" rtl="0">
                        <a:spcBef>
                          <a:spcPts val="0"/>
                        </a:spcBef>
                        <a:spcAft>
                          <a:spcPts val="800"/>
                        </a:spcAft>
                        <a:buNone/>
                      </a:pPr>
                      <a:r>
                        <a:rPr lang="en-CA" sz="1350" b="1" u="sng" dirty="0">
                          <a:solidFill>
                            <a:srgbClr val="333333"/>
                          </a:solidFill>
                          <a:latin typeface="Calibri"/>
                          <a:ea typeface="Calibri"/>
                          <a:cs typeface="Calibri"/>
                          <a:sym typeface="Calibri"/>
                        </a:rPr>
                        <a:t>Outdoor Soccer (indoor practice or shortened game)</a:t>
                      </a: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5"/>
                    </a:solidFill>
                  </a:tcPr>
                </a:tc>
                <a:tc>
                  <a:txBody>
                    <a:bodyPr/>
                    <a:lstStyle/>
                    <a:p>
                      <a:pPr marL="0" lvl="0" indent="0" algn="l" rtl="0">
                        <a:spcBef>
                          <a:spcPts val="0"/>
                        </a:spcBef>
                        <a:spcAft>
                          <a:spcPts val="800"/>
                        </a:spcAft>
                        <a:buNone/>
                      </a:pPr>
                      <a:r>
                        <a:rPr lang="en-CA" sz="1350" b="1" dirty="0">
                          <a:solidFill>
                            <a:srgbClr val="333333"/>
                          </a:solidFill>
                          <a:latin typeface="Calibri"/>
                          <a:ea typeface="Calibri"/>
                          <a:cs typeface="Calibri"/>
                          <a:sym typeface="Calibri"/>
                        </a:rPr>
                        <a:t>Consider reducing or rescheduling strenuous activity. Have an indoor activity and space for at risk staff and children.</a:t>
                      </a:r>
                      <a:endParaRPr sz="1350" b="1" dirty="0">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5"/>
                    </a:solidFill>
                  </a:tcPr>
                </a:tc>
                <a:tc>
                  <a:txBody>
                    <a:bodyPr/>
                    <a:lstStyle/>
                    <a:p>
                      <a:pPr marL="0" lvl="0" indent="0" algn="l" rtl="0">
                        <a:spcBef>
                          <a:spcPts val="0"/>
                        </a:spcBef>
                        <a:spcAft>
                          <a:spcPts val="800"/>
                        </a:spcAft>
                        <a:buNone/>
                      </a:pPr>
                      <a:r>
                        <a:rPr lang="en-CA" sz="1350" b="1" dirty="0">
                          <a:solidFill>
                            <a:srgbClr val="333333"/>
                          </a:solidFill>
                          <a:latin typeface="Calibri"/>
                          <a:ea typeface="Calibri"/>
                          <a:cs typeface="Calibri"/>
                          <a:sym typeface="Calibri"/>
                        </a:rPr>
                        <a:t>No need to modify activity unless experiencing symptoms. Wear a mask/face covering and stay hydrated.</a:t>
                      </a:r>
                      <a:endParaRPr sz="1350" b="1" dirty="0">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5"/>
                    </a:solidFill>
                  </a:tcPr>
                </a:tc>
                <a:extLst>
                  <a:ext uri="{0D108BD9-81ED-4DB2-BD59-A6C34878D82A}">
                    <a16:rowId xmlns:a16="http://schemas.microsoft.com/office/drawing/2014/main" val="10003"/>
                  </a:ext>
                </a:extLst>
              </a:tr>
              <a:tr h="1817986">
                <a:tc>
                  <a:txBody>
                    <a:bodyPr/>
                    <a:lstStyle/>
                    <a:p>
                      <a:pPr marL="0" lvl="0" indent="0" algn="l" rtl="0">
                        <a:spcBef>
                          <a:spcPts val="0"/>
                        </a:spcBef>
                        <a:spcAft>
                          <a:spcPts val="800"/>
                        </a:spcAft>
                        <a:buNone/>
                      </a:pPr>
                      <a:r>
                        <a:rPr lang="en-CA" sz="1350" b="1">
                          <a:solidFill>
                            <a:srgbClr val="333333"/>
                          </a:solidFill>
                          <a:latin typeface="Calibri"/>
                          <a:ea typeface="Calibri"/>
                          <a:cs typeface="Calibri"/>
                          <a:sym typeface="Calibri"/>
                        </a:rPr>
                        <a:t>7-10</a:t>
                      </a:r>
                      <a:endParaRPr sz="1350" b="1">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lvl="0" indent="0" algn="l" rtl="0">
                        <a:spcBef>
                          <a:spcPts val="0"/>
                        </a:spcBef>
                        <a:spcAft>
                          <a:spcPts val="800"/>
                        </a:spcAft>
                        <a:buNone/>
                      </a:pPr>
                      <a:r>
                        <a:rPr lang="en-CA" sz="1350" b="1">
                          <a:solidFill>
                            <a:srgbClr val="333333"/>
                          </a:solidFill>
                          <a:latin typeface="Calibri"/>
                          <a:ea typeface="Calibri"/>
                          <a:cs typeface="Calibri"/>
                          <a:sym typeface="Calibri"/>
                        </a:rPr>
                        <a:t>High</a:t>
                      </a:r>
                      <a:endParaRPr sz="1350" b="1">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lvl="0" indent="0" algn="l" rtl="0">
                        <a:spcBef>
                          <a:spcPts val="0"/>
                        </a:spcBef>
                        <a:spcAft>
                          <a:spcPts val="800"/>
                        </a:spcAft>
                        <a:buNone/>
                      </a:pPr>
                      <a:r>
                        <a:rPr lang="en-CA" sz="1350" b="1">
                          <a:solidFill>
                            <a:srgbClr val="333333"/>
                          </a:solidFill>
                          <a:latin typeface="Calibri"/>
                          <a:ea typeface="Calibri"/>
                          <a:cs typeface="Calibri"/>
                          <a:sym typeface="Calibri"/>
                        </a:rPr>
                        <a:t>Reduce or reschedule strenuous activity , especially if experiencing symptoms. Wear a mask when outdoors.</a:t>
                      </a:r>
                      <a:endParaRPr sz="1350" b="1">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lvl="0" indent="0" algn="l" rtl="0">
                        <a:spcBef>
                          <a:spcPts val="0"/>
                        </a:spcBef>
                        <a:spcAft>
                          <a:spcPts val="800"/>
                        </a:spcAft>
                        <a:buNone/>
                      </a:pPr>
                      <a:r>
                        <a:rPr lang="en-CA" sz="1350" b="1" dirty="0">
                          <a:solidFill>
                            <a:srgbClr val="333333"/>
                          </a:solidFill>
                          <a:latin typeface="Calibri"/>
                          <a:ea typeface="Calibri"/>
                          <a:cs typeface="Calibri"/>
                          <a:sym typeface="Calibri"/>
                        </a:rPr>
                        <a:t>Consider reducing, shortening or rescheduling strenuous activity-especially if experiencing symptoms.</a:t>
                      </a:r>
                    </a:p>
                    <a:p>
                      <a:pPr marL="0" lvl="0" indent="0" algn="l" rtl="0">
                        <a:spcBef>
                          <a:spcPts val="0"/>
                        </a:spcBef>
                        <a:spcAft>
                          <a:spcPts val="800"/>
                        </a:spcAft>
                        <a:buNone/>
                      </a:pPr>
                      <a:r>
                        <a:rPr lang="en-US" sz="1350" b="1" u="sng" dirty="0">
                          <a:solidFill>
                            <a:srgbClr val="333333"/>
                          </a:solidFill>
                          <a:latin typeface="Calibri"/>
                          <a:ea typeface="Calibri"/>
                          <a:cs typeface="Calibri"/>
                          <a:sym typeface="Calibri"/>
                        </a:rPr>
                        <a:t>Indoor Soccer</a:t>
                      </a:r>
                      <a:endParaRPr sz="1350" b="1" u="sng" dirty="0">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lvl="0" indent="0" algn="l" rtl="0">
                        <a:spcBef>
                          <a:spcPts val="0"/>
                        </a:spcBef>
                        <a:spcAft>
                          <a:spcPts val="800"/>
                        </a:spcAft>
                        <a:buNone/>
                      </a:pPr>
                      <a:r>
                        <a:rPr lang="en-CA" sz="1350" b="1" dirty="0">
                          <a:solidFill>
                            <a:srgbClr val="333333"/>
                          </a:solidFill>
                          <a:latin typeface="Calibri"/>
                          <a:ea typeface="Calibri"/>
                          <a:cs typeface="Calibri"/>
                          <a:sym typeface="Calibri"/>
                        </a:rPr>
                        <a:t>Reduce or reschedule outdoor activity for staff and children. Have an indoor activity and space for at risk staff and children.</a:t>
                      </a:r>
                      <a:endParaRPr sz="1350" b="1" dirty="0">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lvl="0" indent="0" algn="l" rtl="0">
                        <a:spcBef>
                          <a:spcPts val="0"/>
                        </a:spcBef>
                        <a:spcAft>
                          <a:spcPts val="800"/>
                        </a:spcAft>
                        <a:buNone/>
                      </a:pPr>
                      <a:r>
                        <a:rPr lang="en-CA" sz="1350" b="1" dirty="0">
                          <a:solidFill>
                            <a:srgbClr val="333333"/>
                          </a:solidFill>
                          <a:latin typeface="Calibri"/>
                          <a:ea typeface="Calibri"/>
                          <a:cs typeface="Calibri"/>
                          <a:sym typeface="Calibri"/>
                        </a:rPr>
                        <a:t>Wear a mask/face covering, stay hydrated and take frequent indoor breaks. Consider limiting strenuous outdoor activity and stay hydrated.</a:t>
                      </a:r>
                      <a:endParaRPr sz="1350" b="1" dirty="0">
                        <a:solidFill>
                          <a:srgbClr val="333333"/>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4"/>
                  </a:ext>
                </a:extLst>
              </a:tr>
              <a:tr h="1157557">
                <a:tc>
                  <a:txBody>
                    <a:bodyPr/>
                    <a:lstStyle/>
                    <a:p>
                      <a:pPr marL="0" lvl="0" indent="0" algn="l" rtl="0">
                        <a:spcBef>
                          <a:spcPts val="0"/>
                        </a:spcBef>
                        <a:spcAft>
                          <a:spcPts val="800"/>
                        </a:spcAft>
                        <a:buNone/>
                      </a:pPr>
                      <a:r>
                        <a:rPr lang="en-CA" sz="1350" b="1">
                          <a:solidFill>
                            <a:schemeClr val="dk1"/>
                          </a:solidFill>
                          <a:latin typeface="Calibri"/>
                          <a:ea typeface="Calibri"/>
                          <a:cs typeface="Calibri"/>
                          <a:sym typeface="Calibri"/>
                        </a:rPr>
                        <a:t>Over 10</a:t>
                      </a:r>
                      <a:endParaRPr sz="1350" b="1">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0000"/>
                    </a:solidFill>
                  </a:tcPr>
                </a:tc>
                <a:tc>
                  <a:txBody>
                    <a:bodyPr/>
                    <a:lstStyle/>
                    <a:p>
                      <a:pPr marL="0" lvl="0" indent="0" algn="l" rtl="0">
                        <a:spcBef>
                          <a:spcPts val="0"/>
                        </a:spcBef>
                        <a:spcAft>
                          <a:spcPts val="800"/>
                        </a:spcAft>
                        <a:buNone/>
                      </a:pPr>
                      <a:r>
                        <a:rPr lang="en-CA" sz="1350" b="1">
                          <a:solidFill>
                            <a:schemeClr val="dk1"/>
                          </a:solidFill>
                          <a:latin typeface="Calibri"/>
                          <a:ea typeface="Calibri"/>
                          <a:cs typeface="Calibri"/>
                          <a:sym typeface="Calibri"/>
                        </a:rPr>
                        <a:t>Very High</a:t>
                      </a:r>
                      <a:endParaRPr sz="1350" b="1">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0000"/>
                    </a:solidFill>
                  </a:tcPr>
                </a:tc>
                <a:tc>
                  <a:txBody>
                    <a:bodyPr/>
                    <a:lstStyle/>
                    <a:p>
                      <a:pPr marL="0" lvl="0" indent="0" algn="l" rtl="0">
                        <a:spcBef>
                          <a:spcPts val="0"/>
                        </a:spcBef>
                        <a:spcAft>
                          <a:spcPts val="800"/>
                        </a:spcAft>
                        <a:buNone/>
                      </a:pPr>
                      <a:r>
                        <a:rPr lang="en-CA" sz="1350" b="1">
                          <a:solidFill>
                            <a:schemeClr val="dk1"/>
                          </a:solidFill>
                          <a:latin typeface="Calibri"/>
                          <a:ea typeface="Calibri"/>
                          <a:cs typeface="Calibri"/>
                          <a:sym typeface="Calibri"/>
                        </a:rPr>
                        <a:t>Avoid or limit time outdoors, reschedule outdoor activities. Wear a mask when outdoors.</a:t>
                      </a:r>
                      <a:endParaRPr sz="1350" b="1">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0000"/>
                    </a:solidFill>
                  </a:tcPr>
                </a:tc>
                <a:tc>
                  <a:txBody>
                    <a:bodyPr/>
                    <a:lstStyle/>
                    <a:p>
                      <a:pPr marL="0" lvl="0" indent="0" algn="l" rtl="0">
                        <a:spcBef>
                          <a:spcPts val="0"/>
                        </a:spcBef>
                        <a:spcAft>
                          <a:spcPts val="800"/>
                        </a:spcAft>
                        <a:buNone/>
                      </a:pPr>
                      <a:r>
                        <a:rPr lang="en-CA" sz="1350" b="1" dirty="0">
                          <a:solidFill>
                            <a:schemeClr val="dk1"/>
                          </a:solidFill>
                          <a:latin typeface="Calibri"/>
                          <a:ea typeface="Calibri"/>
                          <a:cs typeface="Calibri"/>
                          <a:sym typeface="Calibri"/>
                        </a:rPr>
                        <a:t>See At Risk</a:t>
                      </a: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0000"/>
                    </a:solidFill>
                  </a:tcPr>
                </a:tc>
                <a:tc>
                  <a:txBody>
                    <a:bodyPr/>
                    <a:lstStyle/>
                    <a:p>
                      <a:pPr marL="0" lvl="0" indent="0" algn="l" rtl="0">
                        <a:spcBef>
                          <a:spcPts val="0"/>
                        </a:spcBef>
                        <a:spcAft>
                          <a:spcPts val="800"/>
                        </a:spcAft>
                        <a:buNone/>
                      </a:pPr>
                      <a:r>
                        <a:rPr lang="en-CA" sz="1350" b="1">
                          <a:solidFill>
                            <a:schemeClr val="dk1"/>
                          </a:solidFill>
                          <a:latin typeface="Calibri"/>
                          <a:ea typeface="Calibri"/>
                          <a:cs typeface="Calibri"/>
                          <a:sym typeface="Calibri"/>
                        </a:rPr>
                        <a:t>See At Risk</a:t>
                      </a:r>
                      <a:endParaRPr sz="1350" b="1">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0000"/>
                    </a:solidFill>
                  </a:tcPr>
                </a:tc>
                <a:tc>
                  <a:txBody>
                    <a:bodyPr/>
                    <a:lstStyle/>
                    <a:p>
                      <a:pPr marL="0" lvl="0" indent="0" algn="l" rtl="0">
                        <a:spcBef>
                          <a:spcPts val="0"/>
                        </a:spcBef>
                        <a:spcAft>
                          <a:spcPts val="800"/>
                        </a:spcAft>
                        <a:buNone/>
                      </a:pPr>
                      <a:r>
                        <a:rPr lang="en-CA" sz="1350" b="1" dirty="0">
                          <a:solidFill>
                            <a:schemeClr val="dk1"/>
                          </a:solidFill>
                          <a:latin typeface="Calibri"/>
                          <a:ea typeface="Calibri"/>
                          <a:cs typeface="Calibri"/>
                          <a:sym typeface="Calibri"/>
                        </a:rPr>
                        <a:t>Wear a mask/face covering, stay hydrated and take frequent indoor breaks. Limit outdoor exposure as much as possible and stay hydrated. Consider indoor work for at risk staff.</a:t>
                      </a:r>
                      <a:endParaRPr sz="1350" b="1" dirty="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00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70d47056fd_0_107"/>
          <p:cNvSpPr txBox="1"/>
          <p:nvPr/>
        </p:nvSpPr>
        <p:spPr>
          <a:xfrm>
            <a:off x="456900" y="0"/>
            <a:ext cx="9601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000"/>
          </a:p>
        </p:txBody>
      </p:sp>
      <p:pic>
        <p:nvPicPr>
          <p:cNvPr id="6146" name="Picture 2" descr="Toolkit: Understanding Air Quality - Public Health Communications  Collaborative (PHCC)">
            <a:extLst>
              <a:ext uri="{FF2B5EF4-FFF2-40B4-BE49-F238E27FC236}">
                <a16:creationId xmlns:a16="http://schemas.microsoft.com/office/drawing/2014/main" id="{12C1AA7C-79CF-3A5E-EB77-799E8462201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577921"/>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3825520" y="3628537"/>
            <a:ext cx="2225100" cy="467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CA" sz="2900"/>
              <a:t>TITLE SLIDE</a:t>
            </a:r>
            <a:endParaRPr sz="2900"/>
          </a:p>
        </p:txBody>
      </p:sp>
      <p:pic>
        <p:nvPicPr>
          <p:cNvPr id="108" name="Google Shape;108;p4" descr="A picture containing reef, ocean floor&#10;&#10;Description automatically generated"/>
          <p:cNvPicPr preferRelativeResize="0"/>
          <p:nvPr/>
        </p:nvPicPr>
        <p:blipFill rotWithShape="1">
          <a:blip r:embed="rId3">
            <a:alphaModFix/>
          </a:blip>
          <a:srcRect/>
          <a:stretch/>
        </p:blipFill>
        <p:spPr>
          <a:xfrm>
            <a:off x="0" y="0"/>
            <a:ext cx="10058397" cy="7772398"/>
          </a:xfrm>
          <a:prstGeom prst="rect">
            <a:avLst/>
          </a:prstGeom>
          <a:noFill/>
          <a:ln>
            <a:noFill/>
          </a:ln>
        </p:spPr>
      </p:pic>
      <p:sp>
        <p:nvSpPr>
          <p:cNvPr id="109" name="Google Shape;109;p4"/>
          <p:cNvSpPr txBox="1"/>
          <p:nvPr/>
        </p:nvSpPr>
        <p:spPr>
          <a:xfrm>
            <a:off x="1959226" y="2689849"/>
            <a:ext cx="6311469" cy="938688"/>
          </a:xfrm>
          <a:prstGeom prst="rect">
            <a:avLst/>
          </a:prstGeom>
          <a:noFill/>
          <a:ln>
            <a:noFill/>
          </a:ln>
        </p:spPr>
        <p:txBody>
          <a:bodyPr spcFirstLastPara="1" wrap="square" lIns="91425" tIns="91425" rIns="91425" bIns="91425" anchor="t" anchorCtr="0">
            <a:spAutoFit/>
          </a:bodyPr>
          <a:lstStyle/>
          <a:p>
            <a:pPr marL="12700" lvl="0" indent="0" algn="ctr" rtl="0">
              <a:spcBef>
                <a:spcPts val="0"/>
              </a:spcBef>
              <a:spcAft>
                <a:spcPts val="0"/>
              </a:spcAft>
              <a:buNone/>
            </a:pPr>
            <a:r>
              <a:rPr lang="en-CA" sz="4900" b="1" dirty="0">
                <a:solidFill>
                  <a:schemeClr val="lt1"/>
                </a:solidFill>
              </a:rPr>
              <a:t>THANK	 YOU!</a:t>
            </a:r>
            <a:endParaRPr sz="2300"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g270d47056fd_0_0"/>
          <p:cNvSpPr txBox="1"/>
          <p:nvPr/>
        </p:nvSpPr>
        <p:spPr>
          <a:xfrm>
            <a:off x="157350" y="800400"/>
            <a:ext cx="9743700" cy="6253250"/>
          </a:xfrm>
          <a:prstGeom prst="rect">
            <a:avLst/>
          </a:prstGeom>
          <a:noFill/>
          <a:ln>
            <a:noFill/>
          </a:ln>
        </p:spPr>
        <p:txBody>
          <a:bodyPr spcFirstLastPara="1" wrap="square" lIns="0" tIns="12700" rIns="0" bIns="0" anchor="t" anchorCtr="0">
            <a:spAutoFit/>
          </a:bodyPr>
          <a:lstStyle/>
          <a:p>
            <a:pPr marL="12700" marR="5080" lvl="0" indent="0" algn="ctr" rtl="0">
              <a:lnSpc>
                <a:spcPct val="136900"/>
              </a:lnSpc>
              <a:spcBef>
                <a:spcPts val="0"/>
              </a:spcBef>
              <a:spcAft>
                <a:spcPts val="0"/>
              </a:spcAft>
              <a:buNone/>
            </a:pPr>
            <a:r>
              <a:rPr lang="en-CA" sz="1600" dirty="0">
                <a:solidFill>
                  <a:srgbClr val="231F20"/>
                </a:solidFill>
              </a:rPr>
              <a:t>Alberta Lung is a provincial health non-profit that serves the public as well as the 1 in 5 Albertans directly affected by over 40 distinct lung diseases and their families. Our focus is research support, advocacy, patient assistance and education, like this webinar in partnership with the West Central Airshed Society</a:t>
            </a:r>
            <a:endParaRPr sz="1600" dirty="0">
              <a:solidFill>
                <a:srgbClr val="231F20"/>
              </a:solidFill>
            </a:endParaRPr>
          </a:p>
          <a:p>
            <a:pPr marL="12700" marR="5080" lvl="0" indent="0" algn="ctr" rtl="0">
              <a:lnSpc>
                <a:spcPct val="136900"/>
              </a:lnSpc>
              <a:spcBef>
                <a:spcPts val="0"/>
              </a:spcBef>
              <a:spcAft>
                <a:spcPts val="0"/>
              </a:spcAft>
              <a:buNone/>
            </a:pPr>
            <a:endParaRPr dirty="0">
              <a:solidFill>
                <a:srgbClr val="231F20"/>
              </a:solidFill>
            </a:endParaRPr>
          </a:p>
          <a:p>
            <a:pPr marL="12700" marR="5080" lvl="0" indent="0" algn="ctr" rtl="0">
              <a:lnSpc>
                <a:spcPct val="136900"/>
              </a:lnSpc>
              <a:spcBef>
                <a:spcPts val="0"/>
              </a:spcBef>
              <a:spcAft>
                <a:spcPts val="0"/>
              </a:spcAft>
              <a:buNone/>
            </a:pPr>
            <a:endParaRPr dirty="0">
              <a:solidFill>
                <a:srgbClr val="231F20"/>
              </a:solidFill>
            </a:endParaRPr>
          </a:p>
          <a:p>
            <a:pPr marL="12700" marR="5080" lvl="0" indent="0" algn="ctr" rtl="0">
              <a:lnSpc>
                <a:spcPct val="136900"/>
              </a:lnSpc>
              <a:spcBef>
                <a:spcPts val="0"/>
              </a:spcBef>
              <a:spcAft>
                <a:spcPts val="0"/>
              </a:spcAft>
              <a:buNone/>
            </a:pPr>
            <a:endParaRPr dirty="0">
              <a:solidFill>
                <a:srgbClr val="231F20"/>
              </a:solidFill>
            </a:endParaRPr>
          </a:p>
          <a:p>
            <a:pPr marL="12700" marR="5080" lvl="0" indent="0" algn="ctr" rtl="0">
              <a:lnSpc>
                <a:spcPct val="136900"/>
              </a:lnSpc>
              <a:spcBef>
                <a:spcPts val="0"/>
              </a:spcBef>
              <a:spcAft>
                <a:spcPts val="0"/>
              </a:spcAft>
              <a:buNone/>
            </a:pPr>
            <a:endParaRPr dirty="0">
              <a:solidFill>
                <a:srgbClr val="231F20"/>
              </a:solidFill>
            </a:endParaRPr>
          </a:p>
          <a:p>
            <a:pPr marL="12700" marR="5080" lvl="0" indent="0" algn="ctr" rtl="0">
              <a:lnSpc>
                <a:spcPct val="136900"/>
              </a:lnSpc>
              <a:spcBef>
                <a:spcPts val="0"/>
              </a:spcBef>
              <a:spcAft>
                <a:spcPts val="0"/>
              </a:spcAft>
              <a:buClr>
                <a:srgbClr val="000000"/>
              </a:buClr>
              <a:buFont typeface="Arial"/>
              <a:buNone/>
            </a:pPr>
            <a:endParaRPr dirty="0">
              <a:solidFill>
                <a:srgbClr val="231F20"/>
              </a:solidFill>
            </a:endParaRPr>
          </a:p>
          <a:p>
            <a:pPr marL="12700" marR="5080" lvl="0" indent="0" algn="ctr" rtl="0">
              <a:lnSpc>
                <a:spcPct val="136900"/>
              </a:lnSpc>
              <a:spcBef>
                <a:spcPts val="0"/>
              </a:spcBef>
              <a:spcAft>
                <a:spcPts val="0"/>
              </a:spcAft>
              <a:buNone/>
            </a:pPr>
            <a:endParaRPr dirty="0">
              <a:solidFill>
                <a:srgbClr val="231F20"/>
              </a:solidFill>
            </a:endParaRPr>
          </a:p>
          <a:p>
            <a:pPr marL="12700" marR="5080" lvl="0" indent="0" algn="ctr" rtl="0">
              <a:lnSpc>
                <a:spcPct val="136900"/>
              </a:lnSpc>
              <a:spcBef>
                <a:spcPts val="0"/>
              </a:spcBef>
              <a:spcAft>
                <a:spcPts val="0"/>
              </a:spcAft>
              <a:buNone/>
            </a:pPr>
            <a:endParaRPr dirty="0">
              <a:solidFill>
                <a:srgbClr val="231F20"/>
              </a:solidFill>
            </a:endParaRPr>
          </a:p>
          <a:p>
            <a:pPr marL="0" marR="5080" lvl="0" indent="0" algn="ctr" rtl="0">
              <a:lnSpc>
                <a:spcPct val="136900"/>
              </a:lnSpc>
              <a:spcBef>
                <a:spcPts val="0"/>
              </a:spcBef>
              <a:spcAft>
                <a:spcPts val="0"/>
              </a:spcAft>
              <a:buNone/>
            </a:pPr>
            <a:endParaRPr dirty="0">
              <a:solidFill>
                <a:srgbClr val="231F20"/>
              </a:solidFill>
            </a:endParaRPr>
          </a:p>
          <a:p>
            <a:pPr marL="12700" marR="5080" lvl="0" indent="0" algn="ctr" rtl="0">
              <a:lnSpc>
                <a:spcPct val="136900"/>
              </a:lnSpc>
              <a:spcBef>
                <a:spcPts val="0"/>
              </a:spcBef>
              <a:spcAft>
                <a:spcPts val="0"/>
              </a:spcAft>
              <a:buNone/>
            </a:pPr>
            <a:endParaRPr dirty="0">
              <a:solidFill>
                <a:srgbClr val="231F20"/>
              </a:solidFill>
            </a:endParaRPr>
          </a:p>
          <a:p>
            <a:pPr marL="12700" marR="5080" lvl="0" indent="0" algn="ctr" rtl="0">
              <a:lnSpc>
                <a:spcPct val="136900"/>
              </a:lnSpc>
              <a:spcBef>
                <a:spcPts val="0"/>
              </a:spcBef>
              <a:spcAft>
                <a:spcPts val="0"/>
              </a:spcAft>
              <a:buNone/>
            </a:pPr>
            <a:endParaRPr dirty="0">
              <a:solidFill>
                <a:srgbClr val="231F20"/>
              </a:solidFill>
            </a:endParaRPr>
          </a:p>
          <a:p>
            <a:pPr marL="12700" marR="5080" lvl="0" indent="0" algn="ctr" rtl="0">
              <a:lnSpc>
                <a:spcPct val="136900"/>
              </a:lnSpc>
              <a:spcBef>
                <a:spcPts val="0"/>
              </a:spcBef>
              <a:spcAft>
                <a:spcPts val="0"/>
              </a:spcAft>
              <a:buNone/>
            </a:pPr>
            <a:endParaRPr dirty="0">
              <a:solidFill>
                <a:srgbClr val="231F20"/>
              </a:solidFill>
            </a:endParaRPr>
          </a:p>
          <a:p>
            <a:pPr marL="12700" marR="5080" lvl="0" indent="0" algn="ctr" rtl="0">
              <a:lnSpc>
                <a:spcPct val="136900"/>
              </a:lnSpc>
              <a:spcBef>
                <a:spcPts val="0"/>
              </a:spcBef>
              <a:spcAft>
                <a:spcPts val="0"/>
              </a:spcAft>
              <a:buNone/>
            </a:pPr>
            <a:endParaRPr dirty="0">
              <a:solidFill>
                <a:srgbClr val="231F20"/>
              </a:solidFill>
            </a:endParaRPr>
          </a:p>
          <a:p>
            <a:pPr marL="0" marR="5080" lvl="0" indent="0" rtl="0">
              <a:lnSpc>
                <a:spcPct val="136900"/>
              </a:lnSpc>
              <a:spcBef>
                <a:spcPts val="0"/>
              </a:spcBef>
              <a:spcAft>
                <a:spcPts val="0"/>
              </a:spcAft>
              <a:buNone/>
            </a:pPr>
            <a:r>
              <a:rPr lang="en-CA" sz="1600" dirty="0">
                <a:solidFill>
                  <a:srgbClr val="231F20"/>
                </a:solidFill>
              </a:rPr>
              <a:t> 2023 was a record-breaking year for wildfires globally. 5% of Canada’s forests burned and 6.6% of  Alberta’s forest burned (32,000 sq. km or the size of Vancouver Island). We also broke records with the number of smoke hours and air quality events (situations like a wildfire that causes bad air quality) across the province- from Fort McMurray all the way to Lethbridge. For example, Calgary had over 20 times its average number of smoke hours. </a:t>
            </a:r>
            <a:endParaRPr sz="1400" dirty="0">
              <a:latin typeface="Arial"/>
              <a:ea typeface="Arial"/>
              <a:cs typeface="Arial"/>
              <a:sym typeface="Arial"/>
            </a:endParaRPr>
          </a:p>
        </p:txBody>
      </p:sp>
      <p:sp>
        <p:nvSpPr>
          <p:cNvPr id="51" name="Google Shape;51;g270d47056fd_0_0"/>
          <p:cNvSpPr txBox="1"/>
          <p:nvPr/>
        </p:nvSpPr>
        <p:spPr>
          <a:xfrm>
            <a:off x="456900" y="0"/>
            <a:ext cx="9601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sz="4000" dirty="0">
                <a:solidFill>
                  <a:srgbClr val="231F20"/>
                </a:solidFill>
              </a:rPr>
              <a:t>BACKGROUND</a:t>
            </a:r>
            <a:endParaRPr sz="4000" dirty="0"/>
          </a:p>
        </p:txBody>
      </p:sp>
      <p:pic>
        <p:nvPicPr>
          <p:cNvPr id="2" name="Picture 1">
            <a:extLst>
              <a:ext uri="{FF2B5EF4-FFF2-40B4-BE49-F238E27FC236}">
                <a16:creationId xmlns:a16="http://schemas.microsoft.com/office/drawing/2014/main" id="{7DEF8F3A-9030-72E4-39D1-916DB643C028}"/>
              </a:ext>
            </a:extLst>
          </p:cNvPr>
          <p:cNvPicPr>
            <a:picLocks noChangeAspect="1"/>
          </p:cNvPicPr>
          <p:nvPr/>
        </p:nvPicPr>
        <p:blipFill>
          <a:blip r:embed="rId3"/>
          <a:stretch>
            <a:fillRect/>
          </a:stretch>
        </p:blipFill>
        <p:spPr>
          <a:xfrm>
            <a:off x="1702086" y="1907462"/>
            <a:ext cx="5880243" cy="3307637"/>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4" name="Picture 3" descr="A diagram of a person's body&#10;&#10;Description automatically generated">
            <a:extLst>
              <a:ext uri="{FF2B5EF4-FFF2-40B4-BE49-F238E27FC236}">
                <a16:creationId xmlns:a16="http://schemas.microsoft.com/office/drawing/2014/main" id="{98E6DEAF-C2EC-096C-4768-160D3C7C7492}"/>
              </a:ext>
            </a:extLst>
          </p:cNvPr>
          <p:cNvPicPr>
            <a:picLocks noChangeAspect="1"/>
          </p:cNvPicPr>
          <p:nvPr/>
        </p:nvPicPr>
        <p:blipFill>
          <a:blip r:embed="rId3"/>
          <a:stretch>
            <a:fillRect/>
          </a:stretch>
        </p:blipFill>
        <p:spPr>
          <a:xfrm>
            <a:off x="1328086" y="1600619"/>
            <a:ext cx="6675483" cy="4595441"/>
          </a:xfrm>
          <a:prstGeom prst="rect">
            <a:avLst/>
          </a:prstGeom>
        </p:spPr>
      </p:pic>
      <p:sp>
        <p:nvSpPr>
          <p:cNvPr id="58" name="Google Shape;58;g270d47056fd_0_29"/>
          <p:cNvSpPr txBox="1"/>
          <p:nvPr/>
        </p:nvSpPr>
        <p:spPr>
          <a:xfrm>
            <a:off x="102741" y="1576340"/>
            <a:ext cx="9601499" cy="6380016"/>
          </a:xfrm>
          <a:prstGeom prst="rect">
            <a:avLst/>
          </a:prstGeom>
          <a:noFill/>
          <a:ln>
            <a:noFill/>
          </a:ln>
        </p:spPr>
        <p:txBody>
          <a:bodyPr spcFirstLastPara="1" wrap="square" lIns="0" tIns="12700" rIns="0" bIns="0" anchor="t" anchorCtr="0">
            <a:spAutoFit/>
          </a:bodyPr>
          <a:lstStyle/>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endParaRPr lang="en-CA" sz="1600" dirty="0">
              <a:solidFill>
                <a:srgbClr val="231F20"/>
              </a:solidFill>
            </a:endParaRPr>
          </a:p>
          <a:p>
            <a:pPr marL="0" marR="5080" lvl="0" indent="0" algn="l" rtl="0">
              <a:lnSpc>
                <a:spcPct val="136900"/>
              </a:lnSpc>
              <a:spcBef>
                <a:spcPts val="0"/>
              </a:spcBef>
              <a:spcAft>
                <a:spcPts val="0"/>
              </a:spcAft>
              <a:buNone/>
            </a:pPr>
            <a:r>
              <a:rPr lang="en-CA" sz="1600" dirty="0">
                <a:solidFill>
                  <a:srgbClr val="222222"/>
                </a:solidFill>
                <a:highlight>
                  <a:srgbClr val="FFFFFF"/>
                </a:highlight>
              </a:rPr>
              <a:t>PM2.5 (less than 2.5 micrometres, over 30x smaller than a strand of human hair) is of special concern. These particles are so small that they get deep into our respiratory tract and bloodstream. High PM2.5 is why the air quality can be bad, even when it looks clear outside. Wildfires can produce PM2.5 of 300-500 micrograms per cubic meter. </a:t>
            </a:r>
            <a:r>
              <a:rPr lang="en-CA" sz="1600" dirty="0" err="1">
                <a:solidFill>
                  <a:srgbClr val="222222"/>
                </a:solidFill>
                <a:highlight>
                  <a:srgbClr val="FFFFFF"/>
                </a:highlight>
              </a:rPr>
              <a:t>Ther</a:t>
            </a:r>
            <a:endParaRPr sz="1600" dirty="0">
              <a:solidFill>
                <a:srgbClr val="231F20"/>
              </a:solidFill>
            </a:endParaRPr>
          </a:p>
          <a:p>
            <a:pPr marL="1270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endParaRPr sz="1400" dirty="0">
              <a:latin typeface="Arial"/>
              <a:ea typeface="Arial"/>
              <a:cs typeface="Arial"/>
              <a:sym typeface="Arial"/>
            </a:endParaRPr>
          </a:p>
        </p:txBody>
      </p:sp>
      <p:sp>
        <p:nvSpPr>
          <p:cNvPr id="59" name="Google Shape;59;g270d47056fd_0_29"/>
          <p:cNvSpPr txBox="1"/>
          <p:nvPr/>
        </p:nvSpPr>
        <p:spPr>
          <a:xfrm>
            <a:off x="456900" y="0"/>
            <a:ext cx="9601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dirty="0">
                <a:solidFill>
                  <a:srgbClr val="231F20"/>
                </a:solidFill>
              </a:rPr>
              <a:t>AIR QUALITY</a:t>
            </a:r>
            <a:endParaRPr sz="4000" dirty="0"/>
          </a:p>
        </p:txBody>
      </p:sp>
      <p:sp>
        <p:nvSpPr>
          <p:cNvPr id="2" name="TextBox 1">
            <a:extLst>
              <a:ext uri="{FF2B5EF4-FFF2-40B4-BE49-F238E27FC236}">
                <a16:creationId xmlns:a16="http://schemas.microsoft.com/office/drawing/2014/main" id="{8BE064F0-6F46-E69C-1C25-09DE97F30A07}"/>
              </a:ext>
            </a:extLst>
          </p:cNvPr>
          <p:cNvSpPr txBox="1"/>
          <p:nvPr/>
        </p:nvSpPr>
        <p:spPr>
          <a:xfrm>
            <a:off x="354160" y="708067"/>
            <a:ext cx="9601499" cy="1785104"/>
          </a:xfrm>
          <a:prstGeom prst="rect">
            <a:avLst/>
          </a:prstGeom>
          <a:noFill/>
        </p:spPr>
        <p:txBody>
          <a:bodyPr wrap="square" rtlCol="0">
            <a:spAutoFit/>
          </a:bodyPr>
          <a:lstStyle/>
          <a:p>
            <a:r>
              <a:rPr lang="en-CA" sz="1600" dirty="0">
                <a:solidFill>
                  <a:srgbClr val="231F20"/>
                </a:solidFill>
              </a:rPr>
              <a:t>Wildfire smoke impacts us indoors and outdoors. It is made up of a complex combination of chemicals like volatile organic compounds, ozone, carcinogens from burned wood, plastic, building material, etc. Industrial/vehicle pollution and cooking  fumes can also contribute to poor air quality. Particulate matter, or PM, is an air pollutant that consists of both solid, as well as liquid parts, suspended in air. </a:t>
            </a:r>
          </a:p>
          <a:p>
            <a:endParaRPr lang="en-CA" sz="1600" dirty="0">
              <a:solidFill>
                <a:srgbClr val="231F20"/>
              </a:solidFill>
            </a:endParaRPr>
          </a:p>
          <a:p>
            <a:r>
              <a:rPr lang="en-CA" sz="1600" dirty="0">
                <a:solidFill>
                  <a:srgbClr val="231F20"/>
                </a:solidFill>
              </a:rPr>
              <a:t> </a:t>
            </a:r>
          </a:p>
          <a:p>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6" name="Picture 5" descr="A few icons of a pregnant person and a baby&#10;&#10;Description automatically generated">
            <a:extLst>
              <a:ext uri="{FF2B5EF4-FFF2-40B4-BE49-F238E27FC236}">
                <a16:creationId xmlns:a16="http://schemas.microsoft.com/office/drawing/2014/main" id="{426FFC31-B04D-B9F1-D95F-53CFF12E57C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1764390" y="3862987"/>
            <a:ext cx="5546698" cy="2942959"/>
          </a:xfrm>
          <a:prstGeom prst="rect">
            <a:avLst/>
          </a:prstGeom>
        </p:spPr>
      </p:pic>
      <p:sp>
        <p:nvSpPr>
          <p:cNvPr id="8" name="TextBox 7">
            <a:extLst>
              <a:ext uri="{FF2B5EF4-FFF2-40B4-BE49-F238E27FC236}">
                <a16:creationId xmlns:a16="http://schemas.microsoft.com/office/drawing/2014/main" id="{B7E43C24-6C7E-EE22-CF23-6124F72999C4}"/>
              </a:ext>
            </a:extLst>
          </p:cNvPr>
          <p:cNvSpPr txBox="1"/>
          <p:nvPr/>
        </p:nvSpPr>
        <p:spPr>
          <a:xfrm>
            <a:off x="116414" y="966454"/>
            <a:ext cx="8842651" cy="3046988"/>
          </a:xfrm>
          <a:prstGeom prst="rect">
            <a:avLst/>
          </a:prstGeom>
          <a:noFill/>
        </p:spPr>
        <p:txBody>
          <a:bodyPr wrap="square" rtlCol="0">
            <a:spAutoFit/>
          </a:bodyPr>
          <a:lstStyle/>
          <a:p>
            <a:r>
              <a:rPr lang="en-US" sz="1600" dirty="0"/>
              <a:t>While poor air quality affects us all, certain populations are especially at risk:</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Persons with pre-existing health conditions- especially heart and lung conditions like asthma, COPD and high blood pressure.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Seniors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Infants and young children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Pregnant women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unhoused or those that work outside are also at risk due to increased exposure.</a:t>
            </a:r>
            <a:endParaRPr lang="en-CA" sz="1600" dirty="0"/>
          </a:p>
        </p:txBody>
      </p:sp>
      <p:sp>
        <p:nvSpPr>
          <p:cNvPr id="2" name="TextBox 1">
            <a:extLst>
              <a:ext uri="{FF2B5EF4-FFF2-40B4-BE49-F238E27FC236}">
                <a16:creationId xmlns:a16="http://schemas.microsoft.com/office/drawing/2014/main" id="{A0056C11-246C-EB2F-6DCC-12D9D2EFECB6}"/>
              </a:ext>
            </a:extLst>
          </p:cNvPr>
          <p:cNvSpPr txBox="1"/>
          <p:nvPr/>
        </p:nvSpPr>
        <p:spPr>
          <a:xfrm>
            <a:off x="2743958" y="0"/>
            <a:ext cx="4570483" cy="707886"/>
          </a:xfrm>
          <a:prstGeom prst="rect">
            <a:avLst/>
          </a:prstGeom>
          <a:noFill/>
        </p:spPr>
        <p:txBody>
          <a:bodyPr wrap="none" rtlCol="0">
            <a:spAutoFit/>
          </a:bodyPr>
          <a:lstStyle/>
          <a:p>
            <a:pPr algn="ctr"/>
            <a:r>
              <a:rPr lang="en-US" sz="4000" dirty="0">
                <a:solidFill>
                  <a:schemeClr val="tx1"/>
                </a:solidFill>
              </a:rPr>
              <a:t>WHO IS AT RISK?</a:t>
            </a:r>
            <a:endParaRPr lang="en-CA" sz="4000" dirty="0">
              <a:solidFill>
                <a:schemeClr val="tx1"/>
              </a:solidFill>
            </a:endParaRPr>
          </a:p>
        </p:txBody>
      </p:sp>
    </p:spTree>
    <p:extLst>
      <p:ext uri="{BB962C8B-B14F-4D97-AF65-F5344CB8AC3E}">
        <p14:creationId xmlns:p14="http://schemas.microsoft.com/office/powerpoint/2010/main" val="25607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60" name="Google Shape;60;g270d47056fd_0_29"/>
          <p:cNvPicPr preferRelativeResize="0"/>
          <p:nvPr/>
        </p:nvPicPr>
        <p:blipFill>
          <a:blip r:embed="rId3">
            <a:alphaModFix/>
          </a:blip>
          <a:stretch>
            <a:fillRect/>
          </a:stretch>
        </p:blipFill>
        <p:spPr>
          <a:xfrm>
            <a:off x="2356179" y="1493268"/>
            <a:ext cx="5815173" cy="5203369"/>
          </a:xfrm>
          <a:prstGeom prst="rect">
            <a:avLst/>
          </a:prstGeom>
          <a:noFill/>
          <a:ln>
            <a:noFill/>
          </a:ln>
          <a:effectLst>
            <a:outerShdw blurRad="50800" dist="38100" dir="2700000" algn="tl" rotWithShape="0">
              <a:prstClr val="black">
                <a:alpha val="40000"/>
              </a:prstClr>
            </a:outerShdw>
          </a:effectLst>
        </p:spPr>
      </p:pic>
      <p:sp>
        <p:nvSpPr>
          <p:cNvPr id="58" name="Google Shape;58;g270d47056fd_0_29"/>
          <p:cNvSpPr txBox="1"/>
          <p:nvPr/>
        </p:nvSpPr>
        <p:spPr>
          <a:xfrm>
            <a:off x="291074" y="1719047"/>
            <a:ext cx="1897322" cy="6168612"/>
          </a:xfrm>
          <a:prstGeom prst="rect">
            <a:avLst/>
          </a:prstGeom>
          <a:noFill/>
          <a:ln>
            <a:noFill/>
          </a:ln>
        </p:spPr>
        <p:txBody>
          <a:bodyPr spcFirstLastPara="1" wrap="square" lIns="0" tIns="12700" rIns="0" bIns="0" anchor="t" anchorCtr="0">
            <a:spAutoFit/>
          </a:bodyPr>
          <a:lstStyle/>
          <a:p>
            <a:pPr marL="0" marR="5080" lvl="0" indent="0" algn="l" defTabSz="914400" rtl="0" eaLnBrk="1" fontAlgn="auto" latinLnBrk="0" hangingPunct="1">
              <a:lnSpc>
                <a:spcPct val="136900"/>
              </a:lnSpc>
              <a:spcBef>
                <a:spcPts val="0"/>
              </a:spcBef>
              <a:spcAft>
                <a:spcPts val="0"/>
              </a:spcAft>
              <a:buClr>
                <a:srgbClr val="000000"/>
              </a:buClr>
              <a:buSzTx/>
              <a:buFont typeface="Arial"/>
              <a:buNone/>
              <a:tabLst/>
              <a:defRPr/>
            </a:pPr>
            <a:endParaRPr kumimoji="0" lang="en-CA" sz="1900" b="0" i="0" u="sng" strike="noStrike" kern="0" cap="none" spc="0" normalizeH="0" baseline="0" noProof="0" dirty="0">
              <a:ln>
                <a:noFill/>
              </a:ln>
              <a:solidFill>
                <a:srgbClr val="231F20"/>
              </a:solidFill>
              <a:effectLst/>
              <a:uLnTx/>
              <a:uFillTx/>
              <a:latin typeface="Arial"/>
              <a:cs typeface="Arial"/>
              <a:sym typeface="Arial"/>
            </a:endParaRPr>
          </a:p>
          <a:p>
            <a:pPr marL="0" marR="5080" lvl="0" indent="0" algn="l" defTabSz="914400" rtl="0" eaLnBrk="1" fontAlgn="auto" latinLnBrk="0" hangingPunct="1">
              <a:lnSpc>
                <a:spcPct val="136900"/>
              </a:lnSpc>
              <a:spcBef>
                <a:spcPts val="0"/>
              </a:spcBef>
              <a:spcAft>
                <a:spcPts val="0"/>
              </a:spcAft>
              <a:buClr>
                <a:srgbClr val="000000"/>
              </a:buClr>
              <a:buSzTx/>
              <a:buFont typeface="Arial"/>
              <a:buNone/>
              <a:tabLst/>
              <a:defRPr/>
            </a:pPr>
            <a:r>
              <a:rPr kumimoji="0" lang="en-CA" sz="1900" b="0" i="0" u="sng" strike="noStrike" kern="0" cap="none" spc="0" normalizeH="0" baseline="0" noProof="0" dirty="0">
                <a:ln>
                  <a:noFill/>
                </a:ln>
                <a:solidFill>
                  <a:srgbClr val="231F20"/>
                </a:solidFill>
                <a:effectLst/>
                <a:uLnTx/>
                <a:uFillTx/>
                <a:latin typeface="Arial"/>
                <a:cs typeface="Arial"/>
                <a:sym typeface="Arial"/>
              </a:rPr>
              <a:t>SHORT-TERM</a:t>
            </a:r>
          </a:p>
          <a:p>
            <a:pPr marL="457200" marR="5080" lvl="0" indent="-342900" algn="l" defTabSz="914400" rtl="0" eaLnBrk="1" fontAlgn="auto" latinLnBrk="0" hangingPunct="1">
              <a:lnSpc>
                <a:spcPct val="136900"/>
              </a:lnSpc>
              <a:spcBef>
                <a:spcPts val="0"/>
              </a:spcBef>
              <a:spcAft>
                <a:spcPts val="0"/>
              </a:spcAft>
              <a:buClr>
                <a:srgbClr val="231F20"/>
              </a:buClr>
              <a:buSzPts val="1800"/>
              <a:buFont typeface="Arial"/>
              <a:buChar char="●"/>
              <a:tabLst/>
              <a:defRPr/>
            </a:pPr>
            <a:r>
              <a:rPr kumimoji="0" lang="en-CA" sz="1800" b="0" i="0" u="none" strike="noStrike" kern="0" cap="none" spc="0" normalizeH="0" baseline="0" noProof="0" dirty="0">
                <a:ln>
                  <a:noFill/>
                </a:ln>
                <a:solidFill>
                  <a:srgbClr val="231F20"/>
                </a:solidFill>
                <a:effectLst/>
                <a:uLnTx/>
                <a:uFillTx/>
                <a:latin typeface="Arial"/>
                <a:cs typeface="Arial"/>
                <a:sym typeface="Arial"/>
              </a:rPr>
              <a:t>Irritated eyes</a:t>
            </a:r>
          </a:p>
          <a:p>
            <a:pPr marL="114300" marR="5080" lvl="0" algn="l" defTabSz="914400" rtl="0" eaLnBrk="1" fontAlgn="auto" latinLnBrk="0" hangingPunct="1">
              <a:lnSpc>
                <a:spcPct val="136900"/>
              </a:lnSpc>
              <a:spcBef>
                <a:spcPts val="0"/>
              </a:spcBef>
              <a:spcAft>
                <a:spcPts val="0"/>
              </a:spcAft>
              <a:buClr>
                <a:srgbClr val="231F20"/>
              </a:buClr>
              <a:buSzPts val="1800"/>
              <a:tabLst/>
              <a:defRPr/>
            </a:pPr>
            <a:endParaRPr kumimoji="0" lang="en-CA" sz="1800" b="0" i="0" u="none" strike="noStrike" kern="0" cap="none" spc="0" normalizeH="0" baseline="0" noProof="0" dirty="0">
              <a:ln>
                <a:noFill/>
              </a:ln>
              <a:solidFill>
                <a:srgbClr val="231F20"/>
              </a:solidFill>
              <a:effectLst/>
              <a:uLnTx/>
              <a:uFillTx/>
              <a:latin typeface="Arial"/>
              <a:cs typeface="Arial"/>
              <a:sym typeface="Arial"/>
            </a:endParaRPr>
          </a:p>
          <a:p>
            <a:pPr marL="457200" marR="5080" lvl="0" indent="-342900" algn="l" defTabSz="914400" rtl="0" eaLnBrk="1" fontAlgn="auto" latinLnBrk="0" hangingPunct="1">
              <a:lnSpc>
                <a:spcPct val="136900"/>
              </a:lnSpc>
              <a:spcBef>
                <a:spcPts val="0"/>
              </a:spcBef>
              <a:spcAft>
                <a:spcPts val="0"/>
              </a:spcAft>
              <a:buClr>
                <a:srgbClr val="231F20"/>
              </a:buClr>
              <a:buSzPts val="1800"/>
              <a:buFont typeface="Arial"/>
              <a:buChar char="●"/>
              <a:tabLst/>
              <a:defRPr/>
            </a:pPr>
            <a:r>
              <a:rPr kumimoji="0" lang="en-CA" sz="1800" b="0" i="0" u="none" strike="noStrike" kern="0" cap="none" spc="0" normalizeH="0" baseline="0" noProof="0" dirty="0">
                <a:ln>
                  <a:noFill/>
                </a:ln>
                <a:solidFill>
                  <a:srgbClr val="231F20"/>
                </a:solidFill>
                <a:effectLst/>
                <a:uLnTx/>
                <a:uFillTx/>
                <a:latin typeface="Arial"/>
                <a:cs typeface="Arial"/>
                <a:sym typeface="Arial"/>
              </a:rPr>
              <a:t>Headaches</a:t>
            </a:r>
          </a:p>
          <a:p>
            <a:pPr marL="114300" marR="5080" lvl="0" algn="l" defTabSz="914400" rtl="0" eaLnBrk="1" fontAlgn="auto" latinLnBrk="0" hangingPunct="1">
              <a:lnSpc>
                <a:spcPct val="136900"/>
              </a:lnSpc>
              <a:spcBef>
                <a:spcPts val="0"/>
              </a:spcBef>
              <a:spcAft>
                <a:spcPts val="0"/>
              </a:spcAft>
              <a:buClr>
                <a:srgbClr val="231F20"/>
              </a:buClr>
              <a:buSzPts val="1800"/>
              <a:tabLst/>
              <a:defRPr/>
            </a:pPr>
            <a:endParaRPr kumimoji="0" lang="en-CA" sz="1800" b="0" i="0" u="none" strike="noStrike" kern="0" cap="none" spc="0" normalizeH="0" baseline="0" noProof="0" dirty="0">
              <a:ln>
                <a:noFill/>
              </a:ln>
              <a:solidFill>
                <a:srgbClr val="231F20"/>
              </a:solidFill>
              <a:effectLst/>
              <a:uLnTx/>
              <a:uFillTx/>
              <a:latin typeface="Arial"/>
              <a:cs typeface="Arial"/>
              <a:sym typeface="Arial"/>
            </a:endParaRPr>
          </a:p>
          <a:p>
            <a:pPr marL="457200" marR="5080" lvl="0" indent="-342900" algn="l" defTabSz="914400" rtl="0" eaLnBrk="1" fontAlgn="auto" latinLnBrk="0" hangingPunct="1">
              <a:lnSpc>
                <a:spcPct val="136900"/>
              </a:lnSpc>
              <a:spcBef>
                <a:spcPts val="0"/>
              </a:spcBef>
              <a:spcAft>
                <a:spcPts val="0"/>
              </a:spcAft>
              <a:buClr>
                <a:srgbClr val="231F20"/>
              </a:buClr>
              <a:buSzPts val="1800"/>
              <a:buFont typeface="Arial"/>
              <a:buChar char="●"/>
              <a:tabLst/>
              <a:defRPr/>
            </a:pPr>
            <a:r>
              <a:rPr kumimoji="0" lang="en-CA" sz="1800" b="0" i="0" u="none" strike="noStrike" kern="0" cap="none" spc="0" normalizeH="0" baseline="0" noProof="0" dirty="0">
                <a:ln>
                  <a:noFill/>
                </a:ln>
                <a:solidFill>
                  <a:srgbClr val="231F20"/>
                </a:solidFill>
                <a:effectLst/>
                <a:uLnTx/>
                <a:uFillTx/>
                <a:latin typeface="Arial"/>
                <a:cs typeface="Arial"/>
                <a:sym typeface="Arial"/>
              </a:rPr>
              <a:t>Coughs and sore throats</a:t>
            </a:r>
          </a:p>
          <a:p>
            <a:pPr marL="114300" marR="5080" lvl="0" algn="l" defTabSz="914400" rtl="0" eaLnBrk="1" fontAlgn="auto" latinLnBrk="0" hangingPunct="1">
              <a:lnSpc>
                <a:spcPct val="136900"/>
              </a:lnSpc>
              <a:spcBef>
                <a:spcPts val="0"/>
              </a:spcBef>
              <a:spcAft>
                <a:spcPts val="0"/>
              </a:spcAft>
              <a:buClr>
                <a:srgbClr val="231F20"/>
              </a:buClr>
              <a:buSzPts val="1800"/>
              <a:tabLst/>
              <a:defRPr/>
            </a:pPr>
            <a:endParaRPr kumimoji="0" lang="en-CA" sz="1800" b="0" i="0" u="none" strike="noStrike" kern="0" cap="none" spc="0" normalizeH="0" baseline="0" noProof="0" dirty="0">
              <a:ln>
                <a:noFill/>
              </a:ln>
              <a:solidFill>
                <a:srgbClr val="231F20"/>
              </a:solidFill>
              <a:effectLst/>
              <a:uLnTx/>
              <a:uFillTx/>
              <a:latin typeface="Arial"/>
              <a:cs typeface="Arial"/>
              <a:sym typeface="Arial"/>
            </a:endParaRPr>
          </a:p>
          <a:p>
            <a:pPr marL="457200" marR="5080" lvl="0" indent="-342900" algn="l" defTabSz="914400" rtl="0" eaLnBrk="1" fontAlgn="auto" latinLnBrk="0" hangingPunct="1">
              <a:lnSpc>
                <a:spcPct val="136900"/>
              </a:lnSpc>
              <a:spcBef>
                <a:spcPts val="0"/>
              </a:spcBef>
              <a:spcAft>
                <a:spcPts val="0"/>
              </a:spcAft>
              <a:buClr>
                <a:srgbClr val="231F20"/>
              </a:buClr>
              <a:buSzPts val="1800"/>
              <a:buFont typeface="Arial"/>
              <a:buChar char="●"/>
              <a:tabLst/>
              <a:defRPr/>
            </a:pPr>
            <a:r>
              <a:rPr kumimoji="0" lang="en-CA" sz="1800" b="0" i="0" u="none" strike="noStrike" kern="0" cap="none" spc="0" normalizeH="0" baseline="0" noProof="0" dirty="0">
                <a:ln>
                  <a:noFill/>
                </a:ln>
                <a:solidFill>
                  <a:srgbClr val="231F20"/>
                </a:solidFill>
                <a:effectLst/>
                <a:uLnTx/>
                <a:uFillTx/>
                <a:latin typeface="Arial"/>
                <a:cs typeface="Arial"/>
                <a:sym typeface="Arial"/>
              </a:rPr>
              <a:t>Shortness of breath and/or difficulty breathing</a:t>
            </a:r>
          </a:p>
          <a:p>
            <a:pPr marL="457200" marR="5080" lvl="0" indent="0" algn="l" defTabSz="914400" rtl="0" eaLnBrk="1" fontAlgn="auto" latinLnBrk="0" hangingPunct="1">
              <a:lnSpc>
                <a:spcPct val="136900"/>
              </a:lnSpc>
              <a:spcBef>
                <a:spcPts val="0"/>
              </a:spcBef>
              <a:spcAft>
                <a:spcPts val="0"/>
              </a:spcAft>
              <a:buClr>
                <a:srgbClr val="000000"/>
              </a:buClr>
              <a:buSzTx/>
              <a:buFont typeface="Arial"/>
              <a:buNone/>
              <a:tabLst/>
              <a:defRPr/>
            </a:pPr>
            <a:endParaRPr kumimoji="0" lang="en-CA" sz="1900" b="0" i="0" u="none" strike="noStrike" kern="0" cap="none" spc="0" normalizeH="0" baseline="0" noProof="0" dirty="0">
              <a:ln>
                <a:noFill/>
              </a:ln>
              <a:solidFill>
                <a:srgbClr val="231F20"/>
              </a:solidFill>
              <a:effectLst/>
              <a:uLnTx/>
              <a:uFillTx/>
              <a:latin typeface="Arial"/>
              <a:cs typeface="Arial"/>
              <a:sym typeface="Arial"/>
            </a:endParaRPr>
          </a:p>
          <a:p>
            <a:pPr marL="457200" marR="5080" lvl="0" indent="0" algn="l" defTabSz="914400" rtl="0" eaLnBrk="1" fontAlgn="auto" latinLnBrk="0" hangingPunct="1">
              <a:lnSpc>
                <a:spcPct val="136900"/>
              </a:lnSpc>
              <a:spcBef>
                <a:spcPts val="0"/>
              </a:spcBef>
              <a:spcAft>
                <a:spcPts val="0"/>
              </a:spcAft>
              <a:buClr>
                <a:srgbClr val="000000"/>
              </a:buClr>
              <a:buSzTx/>
              <a:buFont typeface="Arial"/>
              <a:buNone/>
              <a:tabLst/>
              <a:defRPr/>
            </a:pPr>
            <a:endParaRPr kumimoji="0" lang="en-CA" sz="1900" b="0" i="0" u="none" strike="noStrike" kern="0" cap="none" spc="0" normalizeH="0" baseline="0" noProof="0" dirty="0">
              <a:ln>
                <a:noFill/>
              </a:ln>
              <a:solidFill>
                <a:srgbClr val="231F20"/>
              </a:solidFill>
              <a:effectLst/>
              <a:uLnTx/>
              <a:uFillTx/>
              <a:latin typeface="Arial"/>
              <a:cs typeface="Arial"/>
              <a:sym typeface="Arial"/>
            </a:endParaRPr>
          </a:p>
          <a:p>
            <a:pPr marL="0" marR="5080" lvl="0" indent="0" algn="l" defTabSz="914400" rtl="0" eaLnBrk="1" fontAlgn="auto" latinLnBrk="0" hangingPunct="1">
              <a:lnSpc>
                <a:spcPct val="136900"/>
              </a:lnSpc>
              <a:spcBef>
                <a:spcPts val="0"/>
              </a:spcBef>
              <a:spcAft>
                <a:spcPts val="0"/>
              </a:spcAft>
              <a:buClr>
                <a:srgbClr val="000000"/>
              </a:buClr>
              <a:buSzTx/>
              <a:buFont typeface="Arial"/>
              <a:buNone/>
              <a:tabLst/>
              <a:defRPr/>
            </a:pPr>
            <a:endParaRPr kumimoji="0" lang="en-CA" sz="1800" b="0" i="0" u="none" strike="noStrike" kern="0" cap="none" spc="0" normalizeH="0" baseline="0" noProof="0" dirty="0">
              <a:ln>
                <a:noFill/>
              </a:ln>
              <a:solidFill>
                <a:srgbClr val="231F2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BC1C6645-CE70-4394-3DEB-C4CEBE869289}"/>
              </a:ext>
            </a:extLst>
          </p:cNvPr>
          <p:cNvPicPr>
            <a:picLocks noChangeAspect="1"/>
          </p:cNvPicPr>
          <p:nvPr/>
        </p:nvPicPr>
        <p:blipFill>
          <a:blip r:embed="rId4"/>
          <a:stretch>
            <a:fillRect/>
          </a:stretch>
        </p:blipFill>
        <p:spPr>
          <a:xfrm>
            <a:off x="3767218" y="0"/>
            <a:ext cx="2523963" cy="1066892"/>
          </a:xfrm>
          <a:prstGeom prst="rect">
            <a:avLst/>
          </a:prstGeom>
        </p:spPr>
      </p:pic>
      <p:sp>
        <p:nvSpPr>
          <p:cNvPr id="8" name="TextBox 7">
            <a:extLst>
              <a:ext uri="{FF2B5EF4-FFF2-40B4-BE49-F238E27FC236}">
                <a16:creationId xmlns:a16="http://schemas.microsoft.com/office/drawing/2014/main" id="{B7E43C24-6C7E-EE22-CF23-6124F72999C4}"/>
              </a:ext>
            </a:extLst>
          </p:cNvPr>
          <p:cNvSpPr txBox="1"/>
          <p:nvPr/>
        </p:nvSpPr>
        <p:spPr>
          <a:xfrm>
            <a:off x="291074" y="935015"/>
            <a:ext cx="9945384" cy="338554"/>
          </a:xfrm>
          <a:prstGeom prst="rect">
            <a:avLst/>
          </a:prstGeom>
          <a:noFill/>
        </p:spPr>
        <p:txBody>
          <a:bodyPr wrap="square" rtlCol="0">
            <a:spAutoFit/>
          </a:bodyPr>
          <a:lstStyle/>
          <a:p>
            <a:r>
              <a:rPr lang="en-US" sz="1600" dirty="0"/>
              <a:t>PM2.5, smoke and other pollutants are linked to poorer overall health long-term.</a:t>
            </a:r>
            <a:endParaRPr lang="en-CA" sz="1600" dirty="0"/>
          </a:p>
        </p:txBody>
      </p:sp>
      <p:sp>
        <p:nvSpPr>
          <p:cNvPr id="10" name="TextBox 9">
            <a:extLst>
              <a:ext uri="{FF2B5EF4-FFF2-40B4-BE49-F238E27FC236}">
                <a16:creationId xmlns:a16="http://schemas.microsoft.com/office/drawing/2014/main" id="{600A0F9A-543D-F1B4-028E-FF8F14A4DC88}"/>
              </a:ext>
            </a:extLst>
          </p:cNvPr>
          <p:cNvSpPr txBox="1"/>
          <p:nvPr/>
        </p:nvSpPr>
        <p:spPr>
          <a:xfrm>
            <a:off x="178058" y="7032594"/>
            <a:ext cx="6880288" cy="523220"/>
          </a:xfrm>
          <a:prstGeom prst="rect">
            <a:avLst/>
          </a:prstGeom>
          <a:noFill/>
        </p:spPr>
        <p:txBody>
          <a:bodyPr wrap="square">
            <a:spAutoFit/>
          </a:bodyPr>
          <a:lstStyle/>
          <a:p>
            <a:r>
              <a:rPr lang="en-CA" sz="1400" b="1" dirty="0">
                <a:solidFill>
                  <a:srgbClr val="231F20"/>
                </a:solidFill>
              </a:rPr>
              <a:t>If you experience symptoms that are disruptive, seek medical attention. If you are having breathing difficulty, seek emergency medical care immediately</a:t>
            </a:r>
            <a:endParaRPr lang="en-CA" dirty="0"/>
          </a:p>
        </p:txBody>
      </p:sp>
    </p:spTree>
    <p:extLst>
      <p:ext uri="{BB962C8B-B14F-4D97-AF65-F5344CB8AC3E}">
        <p14:creationId xmlns:p14="http://schemas.microsoft.com/office/powerpoint/2010/main" val="96809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4100" name="Picture 4" descr="Infographic showing how air pollution affects people through their lifetime">
            <a:extLst>
              <a:ext uri="{FF2B5EF4-FFF2-40B4-BE49-F238E27FC236}">
                <a16:creationId xmlns:a16="http://schemas.microsoft.com/office/drawing/2014/main" id="{F013C204-160E-EF32-A9E2-C286FA7C6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87" y="242297"/>
            <a:ext cx="9575513" cy="6383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270d47056fd_0_86"/>
          <p:cNvSpPr txBox="1"/>
          <p:nvPr/>
        </p:nvSpPr>
        <p:spPr>
          <a:xfrm>
            <a:off x="215758" y="-729464"/>
            <a:ext cx="4679879" cy="10494989"/>
          </a:xfrm>
          <a:prstGeom prst="rect">
            <a:avLst/>
          </a:prstGeom>
          <a:noFill/>
          <a:ln>
            <a:noFill/>
          </a:ln>
        </p:spPr>
        <p:txBody>
          <a:bodyPr spcFirstLastPara="1" wrap="square" lIns="0" tIns="12700" rIns="0" bIns="0" anchor="t" anchorCtr="0">
            <a:spAutoFit/>
          </a:bodyPr>
          <a:lstStyle/>
          <a:p>
            <a:pPr marL="457200" marR="5080" lvl="0" indent="0" algn="l" rtl="0">
              <a:lnSpc>
                <a:spcPct val="136900"/>
              </a:lnSpc>
              <a:spcBef>
                <a:spcPts val="0"/>
              </a:spcBef>
              <a:spcAft>
                <a:spcPts val="0"/>
              </a:spcAft>
              <a:buNone/>
            </a:pPr>
            <a:endParaRPr sz="1900" dirty="0">
              <a:solidFill>
                <a:srgbClr val="231F20"/>
              </a:solidFill>
            </a:endParaRPr>
          </a:p>
          <a:p>
            <a:pPr marL="0" marR="5080" lvl="0" indent="0" algn="l" rtl="0">
              <a:lnSpc>
                <a:spcPct val="136900"/>
              </a:lnSpc>
              <a:spcBef>
                <a:spcPts val="0"/>
              </a:spcBef>
              <a:spcAft>
                <a:spcPts val="0"/>
              </a:spcAft>
              <a:buNone/>
            </a:pPr>
            <a:endParaRPr lang="en-CA" sz="1900" u="sng" dirty="0">
              <a:solidFill>
                <a:srgbClr val="231F20"/>
              </a:solidFill>
            </a:endParaRPr>
          </a:p>
          <a:p>
            <a:pPr marL="0" marR="5080" lvl="0" indent="0" algn="l" rtl="0">
              <a:lnSpc>
                <a:spcPct val="136900"/>
              </a:lnSpc>
              <a:spcBef>
                <a:spcPts val="0"/>
              </a:spcBef>
              <a:spcAft>
                <a:spcPts val="0"/>
              </a:spcAft>
              <a:buNone/>
            </a:pPr>
            <a:r>
              <a:rPr lang="en-CA" sz="1900" u="sng" dirty="0">
                <a:solidFill>
                  <a:srgbClr val="231F20"/>
                </a:solidFill>
              </a:rPr>
              <a:t>LONG-TERM</a:t>
            </a:r>
            <a:endParaRPr sz="1900" u="sng" dirty="0">
              <a:solidFill>
                <a:srgbClr val="231F20"/>
              </a:solidFill>
            </a:endParaRPr>
          </a:p>
          <a:p>
            <a:pPr marL="457200" marR="5080" lvl="0" indent="-342900" algn="l" rtl="0">
              <a:lnSpc>
                <a:spcPct val="136900"/>
              </a:lnSpc>
              <a:spcBef>
                <a:spcPts val="0"/>
              </a:spcBef>
              <a:spcAft>
                <a:spcPts val="0"/>
              </a:spcAft>
              <a:buClr>
                <a:srgbClr val="231F20"/>
              </a:buClr>
              <a:buSzPts val="1800"/>
              <a:buChar char="●"/>
            </a:pPr>
            <a:r>
              <a:rPr lang="en-CA" sz="1800" dirty="0">
                <a:solidFill>
                  <a:srgbClr val="231F20"/>
                </a:solidFill>
              </a:rPr>
              <a:t>Poorer overall health and lowered immunity. Increased risk of heart attack and stroke.</a:t>
            </a:r>
          </a:p>
          <a:p>
            <a:pPr marL="114300" marR="5080" lvl="0" algn="l" rtl="0">
              <a:lnSpc>
                <a:spcPct val="136900"/>
              </a:lnSpc>
              <a:spcBef>
                <a:spcPts val="0"/>
              </a:spcBef>
              <a:spcAft>
                <a:spcPts val="0"/>
              </a:spcAft>
              <a:buClr>
                <a:srgbClr val="231F20"/>
              </a:buClr>
              <a:buSzPts val="1800"/>
            </a:pPr>
            <a:endParaRPr sz="1800" dirty="0">
              <a:solidFill>
                <a:srgbClr val="231F20"/>
              </a:solidFill>
            </a:endParaRPr>
          </a:p>
          <a:p>
            <a:pPr marL="457200" marR="5080" lvl="0" indent="-342900" algn="l" rtl="0">
              <a:lnSpc>
                <a:spcPct val="136900"/>
              </a:lnSpc>
              <a:spcBef>
                <a:spcPts val="0"/>
              </a:spcBef>
              <a:spcAft>
                <a:spcPts val="0"/>
              </a:spcAft>
              <a:buClr>
                <a:srgbClr val="231F20"/>
              </a:buClr>
              <a:buSzPts val="1800"/>
              <a:buChar char="●"/>
            </a:pPr>
            <a:r>
              <a:rPr lang="en-CA" sz="1800" dirty="0">
                <a:solidFill>
                  <a:srgbClr val="231F20"/>
                </a:solidFill>
              </a:rPr>
              <a:t>Decreased lung function</a:t>
            </a:r>
          </a:p>
          <a:p>
            <a:pPr marL="114300" marR="5080" lvl="0" algn="l" rtl="0">
              <a:lnSpc>
                <a:spcPct val="136900"/>
              </a:lnSpc>
              <a:spcBef>
                <a:spcPts val="0"/>
              </a:spcBef>
              <a:spcAft>
                <a:spcPts val="0"/>
              </a:spcAft>
              <a:buClr>
                <a:srgbClr val="231F20"/>
              </a:buClr>
              <a:buSzPts val="1800"/>
            </a:pPr>
            <a:endParaRPr lang="en-CA" sz="1800" dirty="0">
              <a:solidFill>
                <a:srgbClr val="231F20"/>
              </a:solidFill>
            </a:endParaRPr>
          </a:p>
          <a:p>
            <a:pPr marL="457200" marR="5080" lvl="0" indent="-342900" algn="l" rtl="0">
              <a:lnSpc>
                <a:spcPct val="136900"/>
              </a:lnSpc>
              <a:spcBef>
                <a:spcPts val="0"/>
              </a:spcBef>
              <a:spcAft>
                <a:spcPts val="0"/>
              </a:spcAft>
              <a:buClr>
                <a:srgbClr val="231F20"/>
              </a:buClr>
              <a:buSzPts val="1800"/>
              <a:buChar char="●"/>
            </a:pPr>
            <a:r>
              <a:rPr lang="en-CA" sz="1800" dirty="0">
                <a:solidFill>
                  <a:srgbClr val="231F20"/>
                </a:solidFill>
              </a:rPr>
              <a:t>Increased risk of complications like low birth weight or premature birth in pregnant women</a:t>
            </a:r>
            <a:endParaRPr sz="1800" dirty="0">
              <a:solidFill>
                <a:srgbClr val="231F20"/>
              </a:solidFill>
            </a:endParaRPr>
          </a:p>
          <a:p>
            <a:pPr marL="0" marR="5080" lvl="0" indent="0" algn="l" rtl="0">
              <a:lnSpc>
                <a:spcPct val="136900"/>
              </a:lnSpc>
              <a:spcBef>
                <a:spcPts val="0"/>
              </a:spcBef>
              <a:spcAft>
                <a:spcPts val="0"/>
              </a:spcAft>
              <a:buNone/>
            </a:pPr>
            <a:endParaRPr sz="1800" dirty="0">
              <a:solidFill>
                <a:srgbClr val="231F20"/>
              </a:solidFill>
            </a:endParaRPr>
          </a:p>
          <a:p>
            <a:pPr marL="457200" marR="5080" lvl="0" indent="-342900" algn="l" rtl="0">
              <a:lnSpc>
                <a:spcPct val="136900"/>
              </a:lnSpc>
              <a:spcBef>
                <a:spcPts val="0"/>
              </a:spcBef>
              <a:spcAft>
                <a:spcPts val="0"/>
              </a:spcAft>
              <a:buClr>
                <a:srgbClr val="231F20"/>
              </a:buClr>
              <a:buSzPts val="1800"/>
              <a:buChar char="●"/>
            </a:pPr>
            <a:r>
              <a:rPr lang="en-CA" sz="1800" dirty="0">
                <a:solidFill>
                  <a:srgbClr val="231F20"/>
                </a:solidFill>
              </a:rPr>
              <a:t>Increased risk of lung disease and heart disease like chronic bronchitis</a:t>
            </a:r>
          </a:p>
          <a:p>
            <a:pPr marL="114300" marR="5080" lvl="0" algn="l" rtl="0">
              <a:lnSpc>
                <a:spcPct val="136900"/>
              </a:lnSpc>
              <a:spcBef>
                <a:spcPts val="0"/>
              </a:spcBef>
              <a:spcAft>
                <a:spcPts val="0"/>
              </a:spcAft>
              <a:buClr>
                <a:srgbClr val="231F20"/>
              </a:buClr>
              <a:buSzPts val="1800"/>
            </a:pPr>
            <a:endParaRPr sz="1800" dirty="0">
              <a:solidFill>
                <a:srgbClr val="231F20"/>
              </a:solidFill>
            </a:endParaRPr>
          </a:p>
          <a:p>
            <a:pPr marL="457200" marR="5080" lvl="0" indent="-342900" algn="l" rtl="0">
              <a:lnSpc>
                <a:spcPct val="136900"/>
              </a:lnSpc>
              <a:spcBef>
                <a:spcPts val="0"/>
              </a:spcBef>
              <a:spcAft>
                <a:spcPts val="0"/>
              </a:spcAft>
              <a:buClr>
                <a:srgbClr val="231F20"/>
              </a:buClr>
              <a:buSzPts val="1800"/>
              <a:buChar char="●"/>
            </a:pPr>
            <a:r>
              <a:rPr lang="en-CA" sz="1800" dirty="0">
                <a:solidFill>
                  <a:srgbClr val="231F20"/>
                </a:solidFill>
              </a:rPr>
              <a:t>If you have a lung disease, it increases risk of a severe reaction and long-term side effects</a:t>
            </a:r>
          </a:p>
          <a:p>
            <a:pPr marL="114300" marR="5080" lvl="0" algn="l" rtl="0">
              <a:lnSpc>
                <a:spcPct val="136900"/>
              </a:lnSpc>
              <a:spcBef>
                <a:spcPts val="0"/>
              </a:spcBef>
              <a:spcAft>
                <a:spcPts val="0"/>
              </a:spcAft>
              <a:buClr>
                <a:srgbClr val="231F20"/>
              </a:buClr>
              <a:buSzPts val="1800"/>
            </a:pPr>
            <a:endParaRPr dirty="0">
              <a:solidFill>
                <a:srgbClr val="231F20"/>
              </a:solidFill>
            </a:endParaRPr>
          </a:p>
          <a:p>
            <a:pPr marL="0" lvl="0" indent="0" algn="l" rtl="0">
              <a:spcBef>
                <a:spcPts val="0"/>
              </a:spcBef>
              <a:spcAft>
                <a:spcPts val="0"/>
              </a:spcAft>
              <a:buSzPts val="1100"/>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r>
              <a:rPr lang="en-CA" dirty="0">
                <a:solidFill>
                  <a:srgbClr val="231F20"/>
                </a:solidFill>
              </a:rPr>
              <a:t> </a:t>
            </a:r>
            <a:endParaRPr sz="1400" dirty="0">
              <a:latin typeface="Arial"/>
              <a:ea typeface="Arial"/>
              <a:cs typeface="Arial"/>
              <a:sym typeface="Arial"/>
            </a:endParaRPr>
          </a:p>
        </p:txBody>
      </p:sp>
    </p:spTree>
    <p:extLst>
      <p:ext uri="{BB962C8B-B14F-4D97-AF65-F5344CB8AC3E}">
        <p14:creationId xmlns:p14="http://schemas.microsoft.com/office/powerpoint/2010/main" val="225529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70d47056fd_0_45"/>
          <p:cNvSpPr txBox="1"/>
          <p:nvPr/>
        </p:nvSpPr>
        <p:spPr>
          <a:xfrm>
            <a:off x="71918" y="961125"/>
            <a:ext cx="9911047" cy="11296875"/>
          </a:xfrm>
          <a:prstGeom prst="rect">
            <a:avLst/>
          </a:prstGeom>
          <a:noFill/>
          <a:ln>
            <a:noFill/>
          </a:ln>
        </p:spPr>
        <p:txBody>
          <a:bodyPr spcFirstLastPara="1" wrap="square" lIns="0" tIns="12700" rIns="0" bIns="0" anchor="t" anchorCtr="0">
            <a:spAutoFit/>
          </a:bodyPr>
          <a:lstStyle/>
          <a:p>
            <a:pPr marR="5080" lvl="0">
              <a:lnSpc>
                <a:spcPct val="136900"/>
              </a:lnSpc>
            </a:pPr>
            <a:r>
              <a:rPr lang="en-CA" sz="1600" dirty="0">
                <a:solidFill>
                  <a:srgbClr val="231F20"/>
                </a:solidFill>
              </a:rPr>
              <a:t>Use tools like the FireSmoke.ca which forecasts smoke patterns to plan your day and Air Quality Health Index which measures common air pollutants (PM 2.5, nitrogen oxide and ozone).</a:t>
            </a:r>
          </a:p>
          <a:p>
            <a:pPr marR="5080">
              <a:lnSpc>
                <a:spcPct val="136900"/>
              </a:lnSpc>
            </a:pPr>
            <a:r>
              <a:rPr lang="en-CA" sz="1600" dirty="0">
                <a:solidFill>
                  <a:srgbClr val="231F20"/>
                </a:solidFill>
                <a:hlinkClick r:id="rId3"/>
              </a:rPr>
              <a:t>https://firesmoke.ca/forecasts/current/</a:t>
            </a: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r>
              <a:rPr lang="en-CA" sz="1600" dirty="0">
                <a:solidFill>
                  <a:srgbClr val="231F20"/>
                </a:solidFill>
              </a:rPr>
              <a:t>Use this handy tool to check forecasted smoke patterns hourly and daily. As seen last year, smoke can travel quickly and far- poor air quality in Europe was linked to Canadian wildfires.</a:t>
            </a:r>
          </a:p>
          <a:p>
            <a:pPr marR="5080" lvl="0">
              <a:lnSpc>
                <a:spcPct val="136900"/>
              </a:lnSpc>
            </a:pPr>
            <a:r>
              <a:rPr lang="en-CA" sz="1600" dirty="0">
                <a:solidFill>
                  <a:srgbClr val="231F20"/>
                </a:solidFill>
              </a:rPr>
              <a:t> Use this as a guide, conditions can change quickly.</a:t>
            </a:r>
          </a:p>
          <a:p>
            <a:pPr marL="0" marR="5080" lvl="0" indent="0" algn="l" rtl="0">
              <a:lnSpc>
                <a:spcPct val="136900"/>
              </a:lnSpc>
              <a:spcBef>
                <a:spcPts val="0"/>
              </a:spcBef>
              <a:spcAft>
                <a:spcPts val="0"/>
              </a:spcAft>
              <a:buNone/>
            </a:pPr>
            <a:endParaRPr sz="1600" dirty="0">
              <a:solidFill>
                <a:srgbClr val="231F20"/>
              </a:solidFill>
            </a:endParaRPr>
          </a:p>
          <a:p>
            <a:pPr marL="457200" marR="5080" lvl="0" indent="0" algn="l" rtl="0">
              <a:lnSpc>
                <a:spcPct val="136900"/>
              </a:lnSpc>
              <a:spcBef>
                <a:spcPts val="0"/>
              </a:spcBef>
              <a:spcAft>
                <a:spcPts val="0"/>
              </a:spcAft>
              <a:buNone/>
            </a:pPr>
            <a:endParaRPr sz="15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lvl="0" indent="0" algn="l" rtl="0">
              <a:spcBef>
                <a:spcPts val="0"/>
              </a:spcBef>
              <a:spcAft>
                <a:spcPts val="0"/>
              </a:spcAft>
              <a:buSzPts val="1100"/>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r>
              <a:rPr lang="en-CA" dirty="0">
                <a:solidFill>
                  <a:srgbClr val="231F20"/>
                </a:solidFill>
              </a:rPr>
              <a:t> </a:t>
            </a:r>
            <a:endParaRPr sz="1400" dirty="0">
              <a:latin typeface="Arial"/>
              <a:ea typeface="Arial"/>
              <a:cs typeface="Arial"/>
              <a:sym typeface="Arial"/>
            </a:endParaRPr>
          </a:p>
        </p:txBody>
      </p:sp>
      <p:sp>
        <p:nvSpPr>
          <p:cNvPr id="74" name="Google Shape;74;g270d47056fd_0_45"/>
          <p:cNvSpPr txBox="1"/>
          <p:nvPr/>
        </p:nvSpPr>
        <p:spPr>
          <a:xfrm>
            <a:off x="456900" y="0"/>
            <a:ext cx="9601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dirty="0">
                <a:solidFill>
                  <a:srgbClr val="231F20"/>
                </a:solidFill>
              </a:rPr>
              <a:t>TOOLS TO STAY INFORMED</a:t>
            </a:r>
            <a:endParaRPr sz="4000" dirty="0"/>
          </a:p>
        </p:txBody>
      </p:sp>
      <p:pic>
        <p:nvPicPr>
          <p:cNvPr id="4" name="Picture 3" descr="A map of the world&#10;&#10;Description automatically generated">
            <a:extLst>
              <a:ext uri="{FF2B5EF4-FFF2-40B4-BE49-F238E27FC236}">
                <a16:creationId xmlns:a16="http://schemas.microsoft.com/office/drawing/2014/main" id="{C87A5EFD-204F-8D66-0903-4AF7ED04945C}"/>
              </a:ext>
            </a:extLst>
          </p:cNvPr>
          <p:cNvPicPr>
            <a:picLocks noChangeAspect="1"/>
          </p:cNvPicPr>
          <p:nvPr/>
        </p:nvPicPr>
        <p:blipFill>
          <a:blip r:embed="rId4"/>
          <a:stretch>
            <a:fillRect/>
          </a:stretch>
        </p:blipFill>
        <p:spPr>
          <a:xfrm>
            <a:off x="75434" y="2037410"/>
            <a:ext cx="9740185" cy="42112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70d47056fd_0_45"/>
          <p:cNvSpPr txBox="1"/>
          <p:nvPr/>
        </p:nvSpPr>
        <p:spPr>
          <a:xfrm>
            <a:off x="71919" y="961125"/>
            <a:ext cx="9743700" cy="10439974"/>
          </a:xfrm>
          <a:prstGeom prst="rect">
            <a:avLst/>
          </a:prstGeom>
          <a:noFill/>
          <a:ln>
            <a:noFill/>
          </a:ln>
        </p:spPr>
        <p:txBody>
          <a:bodyPr spcFirstLastPara="1" wrap="square" lIns="0" tIns="12700" rIns="0" bIns="0" anchor="t" anchorCtr="0">
            <a:spAutoFit/>
          </a:bodyPr>
          <a:lstStyle/>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0">
              <a:lnSpc>
                <a:spcPct val="136900"/>
              </a:lnSpc>
            </a:pPr>
            <a:endParaRPr lang="en-CA" sz="1600" dirty="0">
              <a:solidFill>
                <a:srgbClr val="231F20"/>
              </a:solidFill>
            </a:endParaRPr>
          </a:p>
          <a:p>
            <a:pPr marR="5080" lvl="1"/>
            <a:r>
              <a:rPr lang="en-CA" sz="1600" dirty="0">
                <a:solidFill>
                  <a:srgbClr val="231F20"/>
                </a:solidFill>
                <a:hlinkClick r:id="rId3"/>
              </a:rPr>
              <a:t>https://airquality.alberta.ca/map/</a:t>
            </a:r>
            <a:endParaRPr lang="en-CA" sz="1600" dirty="0">
              <a:solidFill>
                <a:srgbClr val="231F20"/>
              </a:solidFill>
            </a:endParaRPr>
          </a:p>
          <a:p>
            <a:pPr marR="5080" lvl="1"/>
            <a:r>
              <a:rPr lang="en-CA" sz="1600" dirty="0">
                <a:solidFill>
                  <a:srgbClr val="231F20"/>
                </a:solidFill>
                <a:hlinkClick r:id="rId4"/>
              </a:rPr>
              <a:t>https://www.wcas.ca/resources/air-quality-and-your-health/</a:t>
            </a:r>
            <a:endParaRPr lang="en-CA" sz="1600" dirty="0">
              <a:solidFill>
                <a:srgbClr val="231F20"/>
              </a:solidFill>
            </a:endParaRPr>
          </a:p>
          <a:p>
            <a:pPr marR="5080" lvl="0">
              <a:lnSpc>
                <a:spcPct val="136900"/>
              </a:lnSpc>
            </a:pPr>
            <a:r>
              <a:rPr lang="en-CA" sz="1600" dirty="0">
                <a:solidFill>
                  <a:srgbClr val="231F20"/>
                </a:solidFill>
              </a:rPr>
              <a:t>Use this tool to check current and forecasted air quality levels in your community and plan accordingly. Keep an eye out for Air Quality Alerts which warn of poor air quality for all populations. Predictions are made using real-time data from monitoring stations and computer modeling. A guide to using the AQHI can be found on the West Central Airshed Society.</a:t>
            </a:r>
          </a:p>
          <a:p>
            <a:pPr marR="5080" lvl="0">
              <a:lnSpc>
                <a:spcPct val="136900"/>
              </a:lnSpc>
            </a:pPr>
            <a:endParaRPr lang="en-CA"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457200" marR="5080" lvl="0" indent="0" algn="l" rtl="0">
              <a:lnSpc>
                <a:spcPct val="136900"/>
              </a:lnSpc>
              <a:spcBef>
                <a:spcPts val="0"/>
              </a:spcBef>
              <a:spcAft>
                <a:spcPts val="0"/>
              </a:spcAft>
              <a:buNone/>
            </a:pPr>
            <a:endParaRPr sz="15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lvl="0" indent="0" algn="l" rtl="0">
              <a:spcBef>
                <a:spcPts val="0"/>
              </a:spcBef>
              <a:spcAft>
                <a:spcPts val="0"/>
              </a:spcAft>
              <a:buSzPts val="1100"/>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dirty="0">
              <a:solidFill>
                <a:srgbClr val="231F20"/>
              </a:solidFill>
            </a:endParaRPr>
          </a:p>
          <a:p>
            <a:pPr marL="12700" marR="5080" lvl="0" indent="0" algn="l" rtl="0">
              <a:lnSpc>
                <a:spcPct val="136900"/>
              </a:lnSpc>
              <a:spcBef>
                <a:spcPts val="0"/>
              </a:spcBef>
              <a:spcAft>
                <a:spcPts val="0"/>
              </a:spcAft>
              <a:buNone/>
            </a:pPr>
            <a:endParaRPr dirty="0">
              <a:solidFill>
                <a:srgbClr val="231F20"/>
              </a:solidFill>
            </a:endParaRPr>
          </a:p>
          <a:p>
            <a:pPr marL="0" marR="5080" lvl="0" indent="0" algn="l" rtl="0">
              <a:lnSpc>
                <a:spcPct val="136900"/>
              </a:lnSpc>
              <a:spcBef>
                <a:spcPts val="0"/>
              </a:spcBef>
              <a:spcAft>
                <a:spcPts val="0"/>
              </a:spcAft>
              <a:buNone/>
            </a:pPr>
            <a:endParaRPr sz="1600" dirty="0">
              <a:solidFill>
                <a:srgbClr val="231F20"/>
              </a:solidFill>
            </a:endParaRPr>
          </a:p>
          <a:p>
            <a:pPr marL="12700" marR="5080" lvl="0" indent="0" algn="l" rtl="0">
              <a:lnSpc>
                <a:spcPct val="136900"/>
              </a:lnSpc>
              <a:spcBef>
                <a:spcPts val="0"/>
              </a:spcBef>
              <a:spcAft>
                <a:spcPts val="0"/>
              </a:spcAft>
              <a:buNone/>
            </a:pPr>
            <a:r>
              <a:rPr lang="en-CA" dirty="0">
                <a:solidFill>
                  <a:srgbClr val="231F20"/>
                </a:solidFill>
              </a:rPr>
              <a:t> </a:t>
            </a:r>
            <a:endParaRPr sz="1400" dirty="0">
              <a:latin typeface="Arial"/>
              <a:ea typeface="Arial"/>
              <a:cs typeface="Arial"/>
              <a:sym typeface="Arial"/>
            </a:endParaRPr>
          </a:p>
        </p:txBody>
      </p:sp>
      <p:pic>
        <p:nvPicPr>
          <p:cNvPr id="3" name="Picture 2">
            <a:extLst>
              <a:ext uri="{FF2B5EF4-FFF2-40B4-BE49-F238E27FC236}">
                <a16:creationId xmlns:a16="http://schemas.microsoft.com/office/drawing/2014/main" id="{132DAAE4-4AAD-3C51-19A5-6AD6B887232D}"/>
              </a:ext>
            </a:extLst>
          </p:cNvPr>
          <p:cNvPicPr>
            <a:picLocks noChangeAspect="1"/>
          </p:cNvPicPr>
          <p:nvPr/>
        </p:nvPicPr>
        <p:blipFill>
          <a:blip r:embed="rId5"/>
          <a:stretch>
            <a:fillRect/>
          </a:stretch>
        </p:blipFill>
        <p:spPr>
          <a:xfrm>
            <a:off x="35959" y="173676"/>
            <a:ext cx="9986481" cy="4209627"/>
          </a:xfrm>
          <a:prstGeom prst="rect">
            <a:avLst/>
          </a:prstGeom>
        </p:spPr>
      </p:pic>
      <p:pic>
        <p:nvPicPr>
          <p:cNvPr id="3076" name="Picture 4" descr="Air Quality Health Index (AQHI)">
            <a:extLst>
              <a:ext uri="{FF2B5EF4-FFF2-40B4-BE49-F238E27FC236}">
                <a16:creationId xmlns:a16="http://schemas.microsoft.com/office/drawing/2014/main" id="{404424DE-A52B-4C95-40B8-4E92605D5C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2708" y="6711957"/>
            <a:ext cx="4391025"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70564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1643</Words>
  <Application>Microsoft Office PowerPoint</Application>
  <PresentationFormat>Custom</PresentationFormat>
  <Paragraphs>281</Paragraphs>
  <Slides>17</Slides>
  <Notes>17</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Happy</dc:creator>
  <cp:lastModifiedBy>Yvonne Barker</cp:lastModifiedBy>
  <cp:revision>2</cp:revision>
  <dcterms:created xsi:type="dcterms:W3CDTF">2024-05-03T21:03:55Z</dcterms:created>
  <dcterms:modified xsi:type="dcterms:W3CDTF">2024-06-03T14:36:20Z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2022-07-22T00:00:00Z</vt:filetime>
  </property>
  <property fmtid="{D5CDD505-2E9C-101B-9397-08002B2CF9AE}" pid="3" name="Creator">
    <vt:lpwstr>Adobe InDesign 17.1 (Macintosh)</vt:lpwstr>
  </property>
  <property fmtid="{D5CDD505-2E9C-101B-9397-08002B2CF9AE}" pid="4" name="LastSaved">
    <vt:filetime>2022-07-22T00:00:00Z</vt:filetime>
  </property>
  <property fmtid="{D5CDD505-2E9C-101B-9397-08002B2CF9AE}" pid="5" name="Producer">
    <vt:lpwstr>Adobe PDF Library 16.0.5</vt:lpwstr>
  </property>
  <property fmtid="{D5CDD505-2E9C-101B-9397-08002B2CF9AE}" pid="6" name="ContentTypeId">
    <vt:lpwstr>0x010100F5FC0DF01C69314E9C70F96CB6BBF516</vt:lpwstr>
  </property>
  <property fmtid="{D5CDD505-2E9C-101B-9397-08002B2CF9AE}" pid="7" name="MediaServiceImageTags">
    <vt:lpwstr/>
  </property>
</Properties>
</file>