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1650" r:id="rId3"/>
    <p:sldId id="1687" r:id="rId4"/>
    <p:sldId id="1686" r:id="rId5"/>
    <p:sldId id="1691" r:id="rId6"/>
    <p:sldId id="1684" r:id="rId7"/>
    <p:sldId id="259" r:id="rId8"/>
    <p:sldId id="1690" r:id="rId9"/>
    <p:sldId id="1659" r:id="rId10"/>
    <p:sldId id="260" r:id="rId11"/>
    <p:sldId id="284" r:id="rId12"/>
    <p:sldId id="1689" r:id="rId13"/>
    <p:sldId id="261" r:id="rId14"/>
    <p:sldId id="1660" r:id="rId15"/>
    <p:sldId id="1479" r:id="rId16"/>
    <p:sldId id="1692" r:id="rId17"/>
    <p:sldId id="13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93" autoAdjust="0"/>
    <p:restoredTop sz="69699" autoAdjust="0"/>
  </p:normalViewPr>
  <p:slideViewPr>
    <p:cSldViewPr snapToGrid="0">
      <p:cViewPr varScale="1">
        <p:scale>
          <a:sx n="78" d="100"/>
          <a:sy n="78" d="100"/>
        </p:scale>
        <p:origin x="1832" y="16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693EE-5BFE-42FB-BD5D-7BB9416D84C2}" type="datetimeFigureOut">
              <a:rPr lang="en-CA" smtClean="0"/>
              <a:t>2024-06-10</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BF27C9-E8C1-457C-A8D9-BC3AE89A3D8A}" type="slidenum">
              <a:rPr lang="en-CA" smtClean="0"/>
              <a:t>‹#›</a:t>
            </a:fld>
            <a:endParaRPr lang="en-CA"/>
          </a:p>
        </p:txBody>
      </p:sp>
    </p:spTree>
    <p:extLst>
      <p:ext uri="{BB962C8B-B14F-4D97-AF65-F5344CB8AC3E}">
        <p14:creationId xmlns:p14="http://schemas.microsoft.com/office/powerpoint/2010/main" val="1784120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4BF27C9-E8C1-457C-A8D9-BC3AE89A3D8A}" type="slidenum">
              <a:rPr lang="en-CA" smtClean="0"/>
              <a:t>1</a:t>
            </a:fld>
            <a:endParaRPr lang="en-CA"/>
          </a:p>
        </p:txBody>
      </p:sp>
    </p:spTree>
    <p:extLst>
      <p:ext uri="{BB962C8B-B14F-4D97-AF65-F5344CB8AC3E}">
        <p14:creationId xmlns:p14="http://schemas.microsoft.com/office/powerpoint/2010/main" val="2813137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https://www.youtube.com/watch?v=_HGQZlK08gQ</a:t>
            </a:r>
          </a:p>
          <a:p>
            <a:endParaRPr lang="en-CA" dirty="0"/>
          </a:p>
        </p:txBody>
      </p:sp>
      <p:sp>
        <p:nvSpPr>
          <p:cNvPr id="4" name="Slide Number Placeholder 3"/>
          <p:cNvSpPr>
            <a:spLocks noGrp="1"/>
          </p:cNvSpPr>
          <p:nvPr>
            <p:ph type="sldNum" sz="quarter" idx="5"/>
          </p:nvPr>
        </p:nvSpPr>
        <p:spPr/>
        <p:txBody>
          <a:bodyPr/>
          <a:lstStyle/>
          <a:p>
            <a:fld id="{3E5840B7-36A4-400B-A144-77D58A439892}" type="slidenum">
              <a:rPr lang="en-US" smtClean="0"/>
              <a:t>17</a:t>
            </a:fld>
            <a:endParaRPr lang="en-US"/>
          </a:p>
        </p:txBody>
      </p:sp>
    </p:spTree>
    <p:extLst>
      <p:ext uri="{BB962C8B-B14F-4D97-AF65-F5344CB8AC3E}">
        <p14:creationId xmlns:p14="http://schemas.microsoft.com/office/powerpoint/2010/main" val="3878497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4BF27C9-E8C1-457C-A8D9-BC3AE89A3D8A}" type="slidenum">
              <a:rPr lang="en-CA" smtClean="0"/>
              <a:t>3</a:t>
            </a:fld>
            <a:endParaRPr lang="en-CA"/>
          </a:p>
        </p:txBody>
      </p:sp>
    </p:spTree>
    <p:extLst>
      <p:ext uri="{BB962C8B-B14F-4D97-AF65-F5344CB8AC3E}">
        <p14:creationId xmlns:p14="http://schemas.microsoft.com/office/powerpoint/2010/main" val="4288439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SO2 highest recorded hour measured at 48ppb (172ppb) and highest recorded 24-hour average at 9.6ppb (48ppb)</a:t>
            </a:r>
          </a:p>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NO2 highest recorded hour measured at 58 ppb (159ppb) and highest recorded 24-hour average at 28ppb (no limit)</a:t>
            </a:r>
          </a:p>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O3 highest recorded hour measured at 94 ppb (76ppb) and highest recorded 24-hour average at 64 ppb (no limit).</a:t>
            </a:r>
          </a:p>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PM2.5 highest recorded hour measured at 1,136µg/m³, with the highest recorded 24-hour measured at 408µg/m³</a:t>
            </a:r>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t>May 23, 2019</a:t>
            </a:r>
          </a:p>
        </p:txBody>
      </p:sp>
      <p:sp>
        <p:nvSpPr>
          <p:cNvPr id="5" name="Date Placeholder 4"/>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75AE9B-CFAF-49A3-A4BE-50311F518C8C}" type="datetime2">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Monday, June 10, 2024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3339-C5A7-42B4-A5FC-6800567EBB4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9805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 Equipment only reads to -40</a:t>
            </a:r>
          </a:p>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Temperatures were above 20°C for 9,232 hours, and below -20°C for 5,731 hours of the data collected.</a:t>
            </a:r>
          </a:p>
          <a:p>
            <a:pPr marL="0" indent="0">
              <a:lnSpc>
                <a:spcPct val="110000"/>
              </a:lnSpc>
              <a:spcBef>
                <a:spcPts val="0"/>
              </a:spcBef>
              <a:buFont typeface="Arial" panose="020B0604020202020204" pitchFamily="34" charset="0"/>
              <a:buNone/>
            </a:pPr>
            <a:r>
              <a:rPr lang="en-US" sz="1200" b="0" i="0" u="none" strike="noStrike" baseline="0" dirty="0">
                <a:solidFill>
                  <a:srgbClr val="4D4D4F"/>
                </a:solidFill>
              </a:rPr>
              <a:t>Temperatures were above 20°C for 10,307 hours, and below -20°C for 971 hours of the data collected.</a:t>
            </a:r>
          </a:p>
          <a:p>
            <a:endParaRPr lang="en-CA" dirty="0"/>
          </a:p>
        </p:txBody>
      </p:sp>
      <p:sp>
        <p:nvSpPr>
          <p:cNvPr id="4" name="Slide Number Placeholder 3"/>
          <p:cNvSpPr>
            <a:spLocks noGrp="1"/>
          </p:cNvSpPr>
          <p:nvPr>
            <p:ph type="sldNum" sz="quarter" idx="5"/>
          </p:nvPr>
        </p:nvSpPr>
        <p:spPr/>
        <p:txBody>
          <a:bodyPr/>
          <a:lstStyle/>
          <a:p>
            <a:fld id="{24BF27C9-E8C1-457C-A8D9-BC3AE89A3D8A}" type="slidenum">
              <a:rPr lang="en-CA" smtClean="0"/>
              <a:t>5</a:t>
            </a:fld>
            <a:endParaRPr lang="en-CA"/>
          </a:p>
        </p:txBody>
      </p:sp>
    </p:spTree>
    <p:extLst>
      <p:ext uri="{BB962C8B-B14F-4D97-AF65-F5344CB8AC3E}">
        <p14:creationId xmlns:p14="http://schemas.microsoft.com/office/powerpoint/2010/main" val="2195677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683339-C5A7-42B4-A5FC-6800567EBB4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eader Placeholder 5">
            <a:extLst>
              <a:ext uri="{FF2B5EF4-FFF2-40B4-BE49-F238E27FC236}">
                <a16:creationId xmlns:a16="http://schemas.microsoft.com/office/drawing/2014/main" id="{AA862B3F-E7C9-4837-B56F-E8F7F9F06AD8}"/>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a:ln>
                  <a:noFill/>
                </a:ln>
                <a:solidFill>
                  <a:prstClr val="black"/>
                </a:solidFill>
                <a:effectLst/>
                <a:uLnTx/>
                <a:uFillTx/>
                <a:latin typeface="Calibri" panose="020F0502020204030204"/>
                <a:ea typeface="+mn-ea"/>
                <a:cs typeface="+mn-cs"/>
              </a:rPr>
              <a:t>May 23, 2019</a:t>
            </a:r>
          </a:p>
        </p:txBody>
      </p:sp>
      <p:sp>
        <p:nvSpPr>
          <p:cNvPr id="7" name="Date Placeholder 4">
            <a:extLst>
              <a:ext uri="{FF2B5EF4-FFF2-40B4-BE49-F238E27FC236}">
                <a16:creationId xmlns:a16="http://schemas.microsoft.com/office/drawing/2014/main" id="{64A0D9FB-F395-49FE-92A6-D0A02C6DD007}"/>
              </a:ext>
            </a:extLst>
          </p:cNvPr>
          <p:cNvSpPr>
            <a:spLocks noGrp="1"/>
          </p:cNvSpPr>
          <p:nvPr>
            <p:ph type="dt" idx="1"/>
          </p:nvPr>
        </p:nvSpPr>
        <p:spPr>
          <a:xfrm>
            <a:off x="4143587" y="0"/>
            <a:ext cx="3169920" cy="48172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solidFill>
                <a:effectLst/>
                <a:uLnTx/>
                <a:uFillTx/>
                <a:latin typeface="Calibri" panose="020F0502020204030204"/>
                <a:ea typeface="+mn-ea"/>
                <a:cs typeface="+mn-cs"/>
              </a:rPr>
              <a:t>Annual General Meeting</a:t>
            </a:r>
          </a:p>
        </p:txBody>
      </p:sp>
    </p:spTree>
    <p:extLst>
      <p:ext uri="{BB962C8B-B14F-4D97-AF65-F5344CB8AC3E}">
        <p14:creationId xmlns:p14="http://schemas.microsoft.com/office/powerpoint/2010/main" val="13440531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Slide Number Placeholder 4"/>
          <p:cNvSpPr>
            <a:spLocks noGrp="1"/>
          </p:cNvSpPr>
          <p:nvPr>
            <p:ph type="sldNum" sz="quarter" idx="5"/>
          </p:nvPr>
        </p:nvSpPr>
        <p:spPr/>
        <p:txBody>
          <a:bodyPr/>
          <a:lstStyle/>
          <a:p>
            <a:fld id="{6E683339-C5A7-42B4-A5FC-6800567EBB47}" type="slidenum">
              <a:rPr lang="en-CA" smtClean="0"/>
              <a:t>8</a:t>
            </a:fld>
            <a:endParaRPr lang="en-CA"/>
          </a:p>
        </p:txBody>
      </p:sp>
      <p:sp>
        <p:nvSpPr>
          <p:cNvPr id="6" name="Header Placeholder 5">
            <a:extLst>
              <a:ext uri="{FF2B5EF4-FFF2-40B4-BE49-F238E27FC236}">
                <a16:creationId xmlns:a16="http://schemas.microsoft.com/office/drawing/2014/main" id="{AA862B3F-E7C9-4837-B56F-E8F7F9F06AD8}"/>
              </a:ext>
            </a:extLst>
          </p:cNvPr>
          <p:cNvSpPr>
            <a:spLocks noGrp="1"/>
          </p:cNvSpPr>
          <p:nvPr>
            <p:ph type="hdr" sz="quarter"/>
          </p:nvPr>
        </p:nvSpPr>
        <p:spPr/>
        <p:txBody>
          <a:bodyPr/>
          <a:lstStyle/>
          <a:p>
            <a:r>
              <a:rPr lang="en-CA"/>
              <a:t>May 23, 2019</a:t>
            </a:r>
          </a:p>
        </p:txBody>
      </p:sp>
      <p:sp>
        <p:nvSpPr>
          <p:cNvPr id="7" name="Date Placeholder 4">
            <a:extLst>
              <a:ext uri="{FF2B5EF4-FFF2-40B4-BE49-F238E27FC236}">
                <a16:creationId xmlns:a16="http://schemas.microsoft.com/office/drawing/2014/main" id="{64A0D9FB-F395-49FE-92A6-D0A02C6DD007}"/>
              </a:ext>
            </a:extLst>
          </p:cNvPr>
          <p:cNvSpPr>
            <a:spLocks noGrp="1"/>
          </p:cNvSpPr>
          <p:nvPr>
            <p:ph type="dt" idx="1"/>
          </p:nvPr>
        </p:nvSpPr>
        <p:spPr>
          <a:xfrm>
            <a:off x="4143587" y="0"/>
            <a:ext cx="3169920" cy="481727"/>
          </a:xfrm>
        </p:spPr>
        <p:txBody>
          <a:bodyPr/>
          <a:lstStyle/>
          <a:p>
            <a:r>
              <a:rPr lang="en-CA" dirty="0"/>
              <a:t>WCAS Annual General Meeting</a:t>
            </a:r>
          </a:p>
        </p:txBody>
      </p:sp>
    </p:spTree>
    <p:extLst>
      <p:ext uri="{BB962C8B-B14F-4D97-AF65-F5344CB8AC3E}">
        <p14:creationId xmlns:p14="http://schemas.microsoft.com/office/powerpoint/2010/main" val="30983846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5" name="Slide Number Placeholder 4"/>
          <p:cNvSpPr>
            <a:spLocks noGrp="1"/>
          </p:cNvSpPr>
          <p:nvPr>
            <p:ph type="sldNum" sz="quarter" idx="5"/>
          </p:nvPr>
        </p:nvSpPr>
        <p:spPr/>
        <p:txBody>
          <a:bodyPr/>
          <a:lstStyle/>
          <a:p>
            <a:fld id="{6E683339-C5A7-42B4-A5FC-6800567EBB47}" type="slidenum">
              <a:rPr lang="en-CA" smtClean="0"/>
              <a:t>9</a:t>
            </a:fld>
            <a:endParaRPr lang="en-CA"/>
          </a:p>
        </p:txBody>
      </p:sp>
      <p:sp>
        <p:nvSpPr>
          <p:cNvPr id="6" name="Header Placeholder 5">
            <a:extLst>
              <a:ext uri="{FF2B5EF4-FFF2-40B4-BE49-F238E27FC236}">
                <a16:creationId xmlns:a16="http://schemas.microsoft.com/office/drawing/2014/main" id="{AA862B3F-E7C9-4837-B56F-E8F7F9F06AD8}"/>
              </a:ext>
            </a:extLst>
          </p:cNvPr>
          <p:cNvSpPr>
            <a:spLocks noGrp="1"/>
          </p:cNvSpPr>
          <p:nvPr>
            <p:ph type="hdr" sz="quarter"/>
          </p:nvPr>
        </p:nvSpPr>
        <p:spPr/>
        <p:txBody>
          <a:bodyPr/>
          <a:lstStyle/>
          <a:p>
            <a:r>
              <a:rPr lang="en-CA"/>
              <a:t>May 23, 2019</a:t>
            </a:r>
          </a:p>
        </p:txBody>
      </p:sp>
      <p:sp>
        <p:nvSpPr>
          <p:cNvPr id="7" name="Date Placeholder 4">
            <a:extLst>
              <a:ext uri="{FF2B5EF4-FFF2-40B4-BE49-F238E27FC236}">
                <a16:creationId xmlns:a16="http://schemas.microsoft.com/office/drawing/2014/main" id="{64A0D9FB-F395-49FE-92A6-D0A02C6DD007}"/>
              </a:ext>
            </a:extLst>
          </p:cNvPr>
          <p:cNvSpPr>
            <a:spLocks noGrp="1"/>
          </p:cNvSpPr>
          <p:nvPr>
            <p:ph type="dt" idx="1"/>
          </p:nvPr>
        </p:nvSpPr>
        <p:spPr>
          <a:xfrm>
            <a:off x="4143587" y="0"/>
            <a:ext cx="3169920" cy="481727"/>
          </a:xfrm>
        </p:spPr>
        <p:txBody>
          <a:bodyPr/>
          <a:lstStyle/>
          <a:p>
            <a:r>
              <a:rPr lang="en-CA" dirty="0"/>
              <a:t>WCAS Annual General Meeting</a:t>
            </a:r>
          </a:p>
        </p:txBody>
      </p:sp>
    </p:spTree>
    <p:extLst>
      <p:ext uri="{BB962C8B-B14F-4D97-AF65-F5344CB8AC3E}">
        <p14:creationId xmlns:p14="http://schemas.microsoft.com/office/powerpoint/2010/main" val="1553295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equates to 3% of the time monitoring we were above the objective limit</a:t>
            </a:r>
            <a:endParaRPr lang="en-CA" dirty="0"/>
          </a:p>
        </p:txBody>
      </p:sp>
      <p:sp>
        <p:nvSpPr>
          <p:cNvPr id="4" name="Slide Number Placeholder 3"/>
          <p:cNvSpPr>
            <a:spLocks noGrp="1"/>
          </p:cNvSpPr>
          <p:nvPr>
            <p:ph type="sldNum" sz="quarter" idx="5"/>
          </p:nvPr>
        </p:nvSpPr>
        <p:spPr/>
        <p:txBody>
          <a:bodyPr/>
          <a:lstStyle/>
          <a:p>
            <a:fld id="{24BF27C9-E8C1-457C-A8D9-BC3AE89A3D8A}" type="slidenum">
              <a:rPr lang="en-CA" smtClean="0"/>
              <a:t>10</a:t>
            </a:fld>
            <a:endParaRPr lang="en-CA"/>
          </a:p>
        </p:txBody>
      </p:sp>
    </p:spTree>
    <p:extLst>
      <p:ext uri="{BB962C8B-B14F-4D97-AF65-F5344CB8AC3E}">
        <p14:creationId xmlns:p14="http://schemas.microsoft.com/office/powerpoint/2010/main" val="12481723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PM2.5 monitoring occurred at 74 total stations in the province</a:t>
            </a:r>
          </a:p>
          <a:p>
            <a:r>
              <a:rPr lang="en-US" dirty="0"/>
              <a:t>For interest sake the WHO recommends PM2.5 not exceed 5 ug/m3</a:t>
            </a:r>
          </a:p>
          <a:p>
            <a:r>
              <a:rPr lang="en-US" dirty="0"/>
              <a:t>Both stations had the maximum occur on May 18 (24hr) and May 20 (1hr)</a:t>
            </a:r>
          </a:p>
          <a:p>
            <a:r>
              <a:rPr lang="en-US" dirty="0" err="1"/>
              <a:t>HintonD</a:t>
            </a:r>
            <a:r>
              <a:rPr lang="en-US" dirty="0"/>
              <a:t> = 379 (1hr), 211 (24hr)</a:t>
            </a:r>
          </a:p>
          <a:p>
            <a:r>
              <a:rPr lang="en-US" dirty="0" err="1"/>
              <a:t>HintonH</a:t>
            </a:r>
            <a:r>
              <a:rPr lang="en-US" dirty="0"/>
              <a:t> = 429 (1hr), 203 (24hr)</a:t>
            </a:r>
            <a:endParaRPr lang="en-CA" dirty="0"/>
          </a:p>
        </p:txBody>
      </p:sp>
      <p:sp>
        <p:nvSpPr>
          <p:cNvPr id="4" name="Slide Number Placeholder 3"/>
          <p:cNvSpPr>
            <a:spLocks noGrp="1"/>
          </p:cNvSpPr>
          <p:nvPr>
            <p:ph type="sldNum" sz="quarter" idx="5"/>
          </p:nvPr>
        </p:nvSpPr>
        <p:spPr/>
        <p:txBody>
          <a:bodyPr/>
          <a:lstStyle/>
          <a:p>
            <a:fld id="{24BF27C9-E8C1-457C-A8D9-BC3AE89A3D8A}" type="slidenum">
              <a:rPr lang="en-CA" smtClean="0"/>
              <a:t>13</a:t>
            </a:fld>
            <a:endParaRPr lang="en-CA"/>
          </a:p>
        </p:txBody>
      </p:sp>
    </p:spTree>
    <p:extLst>
      <p:ext uri="{BB962C8B-B14F-4D97-AF65-F5344CB8AC3E}">
        <p14:creationId xmlns:p14="http://schemas.microsoft.com/office/powerpoint/2010/main" val="30490594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E3CBB-2E1E-017B-F563-FFEA4E51F7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B23E450-D1B2-FF24-702F-96BF92477C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623BCB84-7092-0090-83A9-EDBFE62BFED7}"/>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5" name="Footer Placeholder 4">
            <a:extLst>
              <a:ext uri="{FF2B5EF4-FFF2-40B4-BE49-F238E27FC236}">
                <a16:creationId xmlns:a16="http://schemas.microsoft.com/office/drawing/2014/main" id="{BF1E2A7E-E360-17E6-1E59-D2E261F46E3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789A617-94A3-48D8-50C1-5B74FF6B5DEA}"/>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229082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80203-32E1-6B93-B881-66E8F040E94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22DC5DF-034F-DF56-87DA-E850954A0C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A759D90-CE7D-035F-9D52-6B724A76A4C7}"/>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5" name="Footer Placeholder 4">
            <a:extLst>
              <a:ext uri="{FF2B5EF4-FFF2-40B4-BE49-F238E27FC236}">
                <a16:creationId xmlns:a16="http://schemas.microsoft.com/office/drawing/2014/main" id="{745F17B3-4BFF-CA8C-6FB1-87EDA6888E1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F04EB9A-2A8B-D1F4-7F09-634976D8D1F3}"/>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1704964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A7084D-9512-B047-4E78-EB4227E06A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46C4CF7-D0CF-88E6-7D55-B37318596E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1900193-BC33-F7F7-FF93-08892500D18F}"/>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5" name="Footer Placeholder 4">
            <a:extLst>
              <a:ext uri="{FF2B5EF4-FFF2-40B4-BE49-F238E27FC236}">
                <a16:creationId xmlns:a16="http://schemas.microsoft.com/office/drawing/2014/main" id="{F157AAC6-1C85-C0A8-06F8-6BAC397B450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CE4D1E0-6187-65F3-86C3-1CD76B069D5A}"/>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1902041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83C9D-095E-64A6-A974-C1B33B5A37D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C135F5B7-8B50-0C8E-CAAC-12A93952B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66AD3BB-8650-976B-1511-E0E4742C008F}"/>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5" name="Footer Placeholder 4">
            <a:extLst>
              <a:ext uri="{FF2B5EF4-FFF2-40B4-BE49-F238E27FC236}">
                <a16:creationId xmlns:a16="http://schemas.microsoft.com/office/drawing/2014/main" id="{059CD674-D61A-1740-EF52-99D6CE6AAB4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ECE0AAE-865C-8314-00B3-3ED6A5B80DC8}"/>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336347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51848-A8C6-1816-2184-7813F26D9A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4154F1C-0A91-7BC3-30C0-55072BB14F5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26DD9F-9B7B-F915-760B-38AEB1DA1B99}"/>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5" name="Footer Placeholder 4">
            <a:extLst>
              <a:ext uri="{FF2B5EF4-FFF2-40B4-BE49-F238E27FC236}">
                <a16:creationId xmlns:a16="http://schemas.microsoft.com/office/drawing/2014/main" id="{F491CD2F-B9D8-1D48-56F6-49127EDB7AD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C541B98-181E-2C89-918A-D9FD8F381CED}"/>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3341298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9F90-9AD0-4CA8-682E-A07C988E96E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C2064A-E081-3E76-F23D-105A4B5A01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57D17107-0652-A267-98C6-3E9E06107C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2915C1A0-6C5D-C8C5-B8EA-36CA6AA96680}"/>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6" name="Footer Placeholder 5">
            <a:extLst>
              <a:ext uri="{FF2B5EF4-FFF2-40B4-BE49-F238E27FC236}">
                <a16:creationId xmlns:a16="http://schemas.microsoft.com/office/drawing/2014/main" id="{C051A29F-CC0D-260A-2B56-C8357AC95B6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C39B4F6-F497-1161-6869-DBE4070CEA29}"/>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40716970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F5ABE-C46E-8C64-AF17-F1A1EC92F08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4417CE8-3DE4-FB5A-EA07-2FD7FB73C4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C4B6D5-1916-ED34-3B3A-772345E6F74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4980D7F-6D37-E2EB-C5C1-4C96093799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CC62AD-F701-C2F6-6EF2-E6DE795119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B2F21DB-3227-7C86-132A-660546593AB3}"/>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8" name="Footer Placeholder 7">
            <a:extLst>
              <a:ext uri="{FF2B5EF4-FFF2-40B4-BE49-F238E27FC236}">
                <a16:creationId xmlns:a16="http://schemas.microsoft.com/office/drawing/2014/main" id="{C2061B19-5652-0364-AD2C-3ECE373606C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CD4E67A-C43F-5C9D-810C-A59FF9504FF5}"/>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287196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50D82-EE82-E2F8-FDFA-5FA765E29B75}"/>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81997EC-F624-8AA3-BCC6-C17062FDC517}"/>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4" name="Footer Placeholder 3">
            <a:extLst>
              <a:ext uri="{FF2B5EF4-FFF2-40B4-BE49-F238E27FC236}">
                <a16:creationId xmlns:a16="http://schemas.microsoft.com/office/drawing/2014/main" id="{7CEA8261-CFCE-C049-B6CA-A8908762508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C6A2A2E-DEF1-7C4D-8060-BEFD0F60486D}"/>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631887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CC1B50-0EED-038A-679B-16E832E5B4EC}"/>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3" name="Footer Placeholder 2">
            <a:extLst>
              <a:ext uri="{FF2B5EF4-FFF2-40B4-BE49-F238E27FC236}">
                <a16:creationId xmlns:a16="http://schemas.microsoft.com/office/drawing/2014/main" id="{C5550186-F2D5-4D18-A61D-552B8CEC3A0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7A9907F-CBE9-646A-0FDF-737FD638C78B}"/>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1113209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ACB56-6DFD-8573-363C-C386AE834B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B82C250-E9F1-9259-79EC-38FB8F735C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958EF295-659E-8D3C-7398-82DD2D3EBC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12CDB2C-2BF8-E120-EF68-95EB8640E134}"/>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6" name="Footer Placeholder 5">
            <a:extLst>
              <a:ext uri="{FF2B5EF4-FFF2-40B4-BE49-F238E27FC236}">
                <a16:creationId xmlns:a16="http://schemas.microsoft.com/office/drawing/2014/main" id="{8B892E23-7D70-9C66-2E18-6CD156248CB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4C04EFA-5DD1-26AE-187B-03F5F4F00E4D}"/>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821612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F02AC-7710-137C-5F1F-A574E3945F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8FE3F96D-08BC-3117-B926-0FC644528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5D78498E-E060-C8A2-9DC3-C2E57977A3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13111-98F8-C574-681C-C467C20921D8}"/>
              </a:ext>
            </a:extLst>
          </p:cNvPr>
          <p:cNvSpPr>
            <a:spLocks noGrp="1"/>
          </p:cNvSpPr>
          <p:nvPr>
            <p:ph type="dt" sz="half" idx="10"/>
          </p:nvPr>
        </p:nvSpPr>
        <p:spPr/>
        <p:txBody>
          <a:bodyPr/>
          <a:lstStyle/>
          <a:p>
            <a:fld id="{D4A697C0-A404-4F41-9BF1-F4E7BDD4C269}" type="datetimeFigureOut">
              <a:rPr lang="en-CA" smtClean="0"/>
              <a:t>2024-06-10</a:t>
            </a:fld>
            <a:endParaRPr lang="en-CA"/>
          </a:p>
        </p:txBody>
      </p:sp>
      <p:sp>
        <p:nvSpPr>
          <p:cNvPr id="6" name="Footer Placeholder 5">
            <a:extLst>
              <a:ext uri="{FF2B5EF4-FFF2-40B4-BE49-F238E27FC236}">
                <a16:creationId xmlns:a16="http://schemas.microsoft.com/office/drawing/2014/main" id="{56CD34E6-B271-4B5C-E4B1-1782010938E1}"/>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5AF14B4-6878-BF1F-8B30-7F40B9FD29B5}"/>
              </a:ext>
            </a:extLst>
          </p:cNvPr>
          <p:cNvSpPr>
            <a:spLocks noGrp="1"/>
          </p:cNvSpPr>
          <p:nvPr>
            <p:ph type="sldNum" sz="quarter" idx="12"/>
          </p:nvPr>
        </p:nvSpPr>
        <p:spPr/>
        <p:txBody>
          <a:bodyPr/>
          <a:lstStyle/>
          <a:p>
            <a:fld id="{1C51E816-122B-4DCD-9427-603CCB2EBB51}" type="slidenum">
              <a:rPr lang="en-CA" smtClean="0"/>
              <a:t>‹#›</a:t>
            </a:fld>
            <a:endParaRPr lang="en-CA"/>
          </a:p>
        </p:txBody>
      </p:sp>
    </p:spTree>
    <p:extLst>
      <p:ext uri="{BB962C8B-B14F-4D97-AF65-F5344CB8AC3E}">
        <p14:creationId xmlns:p14="http://schemas.microsoft.com/office/powerpoint/2010/main" val="3766095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4357639-BC4D-086E-B871-AAF7570947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DFE80E3-2A2D-BEB6-B7B6-6DB057E0D1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5EFF641-3707-7D7B-F34B-979253A0E4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4A697C0-A404-4F41-9BF1-F4E7BDD4C269}" type="datetimeFigureOut">
              <a:rPr lang="en-CA" smtClean="0"/>
              <a:t>2024-06-10</a:t>
            </a:fld>
            <a:endParaRPr lang="en-CA"/>
          </a:p>
        </p:txBody>
      </p:sp>
      <p:sp>
        <p:nvSpPr>
          <p:cNvPr id="5" name="Footer Placeholder 4">
            <a:extLst>
              <a:ext uri="{FF2B5EF4-FFF2-40B4-BE49-F238E27FC236}">
                <a16:creationId xmlns:a16="http://schemas.microsoft.com/office/drawing/2014/main" id="{F818C5D6-D790-3AC6-DC7E-FA994979E6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CA"/>
          </a:p>
        </p:txBody>
      </p:sp>
      <p:sp>
        <p:nvSpPr>
          <p:cNvPr id="6" name="Slide Number Placeholder 5">
            <a:extLst>
              <a:ext uri="{FF2B5EF4-FFF2-40B4-BE49-F238E27FC236}">
                <a16:creationId xmlns:a16="http://schemas.microsoft.com/office/drawing/2014/main" id="{47E8E3B8-2F76-27AA-D64A-0A30DF2ED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51E816-122B-4DCD-9427-603CCB2EBB51}" type="slidenum">
              <a:rPr lang="en-CA" smtClean="0"/>
              <a:t>‹#›</a:t>
            </a:fld>
            <a:endParaRPr lang="en-CA"/>
          </a:p>
        </p:txBody>
      </p:sp>
    </p:spTree>
    <p:extLst>
      <p:ext uri="{BB962C8B-B14F-4D97-AF65-F5344CB8AC3E}">
        <p14:creationId xmlns:p14="http://schemas.microsoft.com/office/powerpoint/2010/main" val="3668747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rpubs.com/DrKev/1182345" TargetMode="External"/><Relationship Id="rId1" Type="http://schemas.openxmlformats.org/officeDocument/2006/relationships/slideLayout" Target="../slideLayouts/slideLayout2.xml"/><Relationship Id="rId4" Type="http://schemas.openxmlformats.org/officeDocument/2006/relationships/image" Target="../media/image20.tiff"/></Relationships>
</file>

<file path=ppt/slides/_rels/slide1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tiff"/></Relationships>
</file>

<file path=ppt/slides/_rels/slide16.xml.rels><?xml version="1.0" encoding="UTF-8" standalone="yes"?>
<Relationships xmlns="http://schemas.openxmlformats.org/package/2006/relationships"><Relationship Id="rId3" Type="http://schemas.openxmlformats.org/officeDocument/2006/relationships/hyperlink" Target="https://www.windy.com/?50.470,-104.540,5" TargetMode="External"/><Relationship Id="rId2" Type="http://schemas.openxmlformats.org/officeDocument/2006/relationships/hyperlink" Target="https://www.canada.ca/en/environment-climate-change/services/weather-general-tools-resources/weathercan.html" TargetMode="External"/><Relationship Id="rId1" Type="http://schemas.openxmlformats.org/officeDocument/2006/relationships/slideLayout" Target="../slideLayouts/slideLayout2.xml"/><Relationship Id="rId6" Type="http://schemas.openxmlformats.org/officeDocument/2006/relationships/hyperlink" Target="https://firesmoke.ca/forecasts/current/" TargetMode="External"/><Relationship Id="rId5" Type="http://schemas.openxmlformats.org/officeDocument/2006/relationships/hyperlink" Target="https://www.arcgis.com/apps/dashboards/bf5df3a49a624521844a2e5e1ec7df05" TargetMode="External"/><Relationship Id="rId4" Type="http://schemas.openxmlformats.org/officeDocument/2006/relationships/hyperlink" Target="https://www.wcas.ca/"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browser.dataspace.copernicus.eu/?zoom=13&amp;lat=53.3953&amp;lng=-106.95503&amp;themeId=DEFAULT-THEME&amp;visualizationUrl=https%3A%2F%2Fsh.dataspace.copernicus.eu%2Fogc%2Fwms%2Fa91f72b5-f393-4320-bc0f-990129bd9e63&amp;datasetId=S2_L2A_CDAS&amp;fromTime=2024-04-13T00%3A00%3A00.000Z&amp;toTime=2024-05-13T23%3A59%3A59.999Z&amp;layerId=5-MOISTURE-INDEX1&amp;demSource3D=%22MAPZEN%22&amp;cloudCoverage=5&amp;dateMode=TIME%20RANGE" TargetMode="External"/><Relationship Id="rId3" Type="http://schemas.openxmlformats.org/officeDocument/2006/relationships/hyperlink" Target="https://zoom.earth/maps/satellite/" TargetMode="External"/><Relationship Id="rId7" Type="http://schemas.openxmlformats.org/officeDocument/2006/relationships/hyperlink" Target="https://www.ventusky.com/" TargetMode="Externa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hyperlink" Target="https://earthnow.usgs.gov/observer/" TargetMode="External"/><Relationship Id="rId5" Type="http://schemas.openxmlformats.org/officeDocument/2006/relationships/hyperlink" Target="https://worldview.earthdata.nasa.gov/" TargetMode="External"/><Relationship Id="rId4" Type="http://schemas.openxmlformats.org/officeDocument/2006/relationships/hyperlink" Target="https://www.nesdis.noaa.gov/imagery/interactive-maps/the-world-real-tim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rpubs.com/DrKev/952591" TargetMode="External"/><Relationship Id="rId3" Type="http://schemas.openxmlformats.org/officeDocument/2006/relationships/image" Target="../media/image3.png"/><Relationship Id="rId7" Type="http://schemas.openxmlformats.org/officeDocument/2006/relationships/hyperlink" Target="https://rpubs.com/DrKev/972751"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hyperlink" Target="https://rpubs.com/DrKev/925555" TargetMode="External"/><Relationship Id="rId5" Type="http://schemas.openxmlformats.org/officeDocument/2006/relationships/hyperlink" Target="https://rpubs.com/DrKev/1188102" TargetMode="External"/><Relationship Id="rId4" Type="http://schemas.openxmlformats.org/officeDocument/2006/relationships/hyperlink" Target="https://rpubs.com/DrKev/1188184"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tif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tiff"/><Relationship Id="rId5" Type="http://schemas.openxmlformats.org/officeDocument/2006/relationships/image" Target="../media/image9.tiff"/><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AAD0D5-860E-B407-16DF-BFBBEFBCE057}"/>
              </a:ext>
            </a:extLst>
          </p:cNvPr>
          <p:cNvSpPr txBox="1"/>
          <p:nvPr/>
        </p:nvSpPr>
        <p:spPr>
          <a:xfrm>
            <a:off x="260675" y="197939"/>
            <a:ext cx="7391400" cy="1173389"/>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200" kern="1200" dirty="0">
                <a:solidFill>
                  <a:schemeClr val="tx1"/>
                </a:solidFill>
                <a:latin typeface="Calibri" panose="020F0502020204030204" pitchFamily="34" charset="0"/>
                <a:ea typeface="+mj-ea"/>
                <a:cs typeface="Calibri" panose="020F0502020204030204" pitchFamily="34" charset="0"/>
              </a:rPr>
              <a:t>Data Insights with Dr. Kev</a:t>
            </a:r>
          </a:p>
        </p:txBody>
      </p:sp>
      <p:pic>
        <p:nvPicPr>
          <p:cNvPr id="5" name="Picture 4" descr="A map of the state of colorado&#10;&#10;Description automatically generated">
            <a:extLst>
              <a:ext uri="{FF2B5EF4-FFF2-40B4-BE49-F238E27FC236}">
                <a16:creationId xmlns:a16="http://schemas.microsoft.com/office/drawing/2014/main" id="{9DF0FC0F-E366-D3AD-8490-BF4B4BAAAD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09" y="1371328"/>
            <a:ext cx="7505414" cy="5310085"/>
          </a:xfrm>
          <a:prstGeom prst="rect">
            <a:avLst/>
          </a:prstGeom>
        </p:spPr>
      </p:pic>
      <p:pic>
        <p:nvPicPr>
          <p:cNvPr id="6" name="Picture 5">
            <a:extLst>
              <a:ext uri="{FF2B5EF4-FFF2-40B4-BE49-F238E27FC236}">
                <a16:creationId xmlns:a16="http://schemas.microsoft.com/office/drawing/2014/main" id="{92F7E5EE-113D-D50C-F6E3-2F8CC3AA0CB8}"/>
              </a:ext>
            </a:extLst>
          </p:cNvPr>
          <p:cNvPicPr>
            <a:picLocks noChangeAspect="1"/>
          </p:cNvPicPr>
          <p:nvPr/>
        </p:nvPicPr>
        <p:blipFill>
          <a:blip r:embed="rId4"/>
          <a:stretch>
            <a:fillRect/>
          </a:stretch>
        </p:blipFill>
        <p:spPr>
          <a:xfrm>
            <a:off x="7780794" y="0"/>
            <a:ext cx="4411206" cy="2249714"/>
          </a:xfrm>
          <a:prstGeom prst="rect">
            <a:avLst/>
          </a:prstGeom>
        </p:spPr>
      </p:pic>
      <p:pic>
        <p:nvPicPr>
          <p:cNvPr id="7" name="Picture 6">
            <a:extLst>
              <a:ext uri="{FF2B5EF4-FFF2-40B4-BE49-F238E27FC236}">
                <a16:creationId xmlns:a16="http://schemas.microsoft.com/office/drawing/2014/main" id="{1DE543BB-D1D5-988D-0E78-44A5F265DB3A}"/>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7953227" y="2948199"/>
            <a:ext cx="3815820" cy="1660088"/>
          </a:xfrm>
          <a:prstGeom prst="rect">
            <a:avLst/>
          </a:prstGeom>
        </p:spPr>
      </p:pic>
      <p:sp>
        <p:nvSpPr>
          <p:cNvPr id="2" name="TextBox 1">
            <a:extLst>
              <a:ext uri="{FF2B5EF4-FFF2-40B4-BE49-F238E27FC236}">
                <a16:creationId xmlns:a16="http://schemas.microsoft.com/office/drawing/2014/main" id="{65195907-4164-DF96-7EF3-813A4EF08153}"/>
              </a:ext>
            </a:extLst>
          </p:cNvPr>
          <p:cNvSpPr txBox="1"/>
          <p:nvPr/>
        </p:nvSpPr>
        <p:spPr>
          <a:xfrm>
            <a:off x="7780793" y="5204579"/>
            <a:ext cx="441120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May 29, 2024</a:t>
            </a:r>
          </a:p>
        </p:txBody>
      </p:sp>
    </p:spTree>
    <p:extLst>
      <p:ext uri="{BB962C8B-B14F-4D97-AF65-F5344CB8AC3E}">
        <p14:creationId xmlns:p14="http://schemas.microsoft.com/office/powerpoint/2010/main" val="934125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EAC90-FB20-4296-1576-31373F6C83DD}"/>
              </a:ext>
            </a:extLst>
          </p:cNvPr>
          <p:cNvSpPr>
            <a:spLocks noGrp="1"/>
          </p:cNvSpPr>
          <p:nvPr>
            <p:ph type="title"/>
          </p:nvPr>
        </p:nvSpPr>
        <p:spPr>
          <a:xfrm>
            <a:off x="-110836" y="152401"/>
            <a:ext cx="5102085" cy="1538288"/>
          </a:xfrm>
        </p:spPr>
        <p:txBody>
          <a:bodyPr/>
          <a:lstStyle/>
          <a:p>
            <a:pPr algn="ctr"/>
            <a:r>
              <a:rPr lang="en-US" dirty="0"/>
              <a:t>Wildfire smoke impacts 2023</a:t>
            </a:r>
            <a:endParaRPr lang="en-CA" dirty="0"/>
          </a:p>
        </p:txBody>
      </p:sp>
      <p:sp>
        <p:nvSpPr>
          <p:cNvPr id="3" name="Content Placeholder 2">
            <a:extLst>
              <a:ext uri="{FF2B5EF4-FFF2-40B4-BE49-F238E27FC236}">
                <a16:creationId xmlns:a16="http://schemas.microsoft.com/office/drawing/2014/main" id="{33A1BCEF-F8CF-59A2-CFB0-EA2DD70F3789}"/>
              </a:ext>
            </a:extLst>
          </p:cNvPr>
          <p:cNvSpPr>
            <a:spLocks noGrp="1"/>
          </p:cNvSpPr>
          <p:nvPr>
            <p:ph idx="1"/>
          </p:nvPr>
        </p:nvSpPr>
        <p:spPr>
          <a:xfrm>
            <a:off x="274572" y="1843089"/>
            <a:ext cx="4505246" cy="4862509"/>
          </a:xfrm>
        </p:spPr>
        <p:txBody>
          <a:bodyPr>
            <a:normAutofit/>
          </a:bodyPr>
          <a:lstStyle/>
          <a:p>
            <a:r>
              <a:rPr lang="en-US" sz="3600" dirty="0">
                <a:latin typeface="Calibri" panose="020F0502020204030204" pitchFamily="34" charset="0"/>
                <a:cs typeface="Calibri" panose="020F0502020204030204" pitchFamily="34" charset="0"/>
              </a:rPr>
              <a:t>From all monitoring in the province last year a total of 648240 hours of PM</a:t>
            </a:r>
            <a:r>
              <a:rPr lang="en-US" sz="3600" baseline="-25000" dirty="0">
                <a:latin typeface="Calibri" panose="020F0502020204030204" pitchFamily="34" charset="0"/>
                <a:cs typeface="Calibri" panose="020F0502020204030204" pitchFamily="34" charset="0"/>
              </a:rPr>
              <a:t>2.5</a:t>
            </a:r>
            <a:r>
              <a:rPr lang="en-US" sz="3600" dirty="0">
                <a:latin typeface="Calibri" panose="020F0502020204030204" pitchFamily="34" charset="0"/>
                <a:cs typeface="Calibri" panose="020F0502020204030204" pitchFamily="34" charset="0"/>
              </a:rPr>
              <a:t> was collected</a:t>
            </a:r>
          </a:p>
          <a:p>
            <a:r>
              <a:rPr lang="en-US" sz="3600" dirty="0">
                <a:latin typeface="Calibri" panose="020F0502020204030204" pitchFamily="34" charset="0"/>
                <a:cs typeface="Calibri" panose="020F0502020204030204" pitchFamily="34" charset="0"/>
              </a:rPr>
              <a:t>19,873 hours were above the 1hr objective (80µg/m³)</a:t>
            </a:r>
            <a:endParaRPr lang="en-CA" sz="3600" dirty="0">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998D680-7989-27FE-4CE3-4628549F49F7}"/>
              </a:ext>
            </a:extLst>
          </p:cNvPr>
          <p:cNvPicPr>
            <a:picLocks noChangeAspect="1"/>
          </p:cNvPicPr>
          <p:nvPr/>
        </p:nvPicPr>
        <p:blipFill rotWithShape="1">
          <a:blip r:embed="rId3"/>
          <a:srcRect l="58125" t="18565"/>
          <a:stretch/>
        </p:blipFill>
        <p:spPr>
          <a:xfrm>
            <a:off x="4991249" y="0"/>
            <a:ext cx="7200751" cy="6858000"/>
          </a:xfrm>
          <a:prstGeom prst="rect">
            <a:avLst/>
          </a:prstGeom>
        </p:spPr>
      </p:pic>
    </p:spTree>
    <p:extLst>
      <p:ext uri="{BB962C8B-B14F-4D97-AF65-F5344CB8AC3E}">
        <p14:creationId xmlns:p14="http://schemas.microsoft.com/office/powerpoint/2010/main" val="14203223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E895DB-E277-F322-D246-F763956A2DD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42837" y="682669"/>
            <a:ext cx="4849164" cy="6175330"/>
          </a:xfrm>
          <a:prstGeom prst="rect">
            <a:avLst/>
          </a:prstGeom>
          <a:noFill/>
          <a:ln>
            <a:noFill/>
          </a:ln>
        </p:spPr>
      </p:pic>
      <p:sp>
        <p:nvSpPr>
          <p:cNvPr id="14" name="Title 1">
            <a:extLst>
              <a:ext uri="{FF2B5EF4-FFF2-40B4-BE49-F238E27FC236}">
                <a16:creationId xmlns:a16="http://schemas.microsoft.com/office/drawing/2014/main" id="{AF5854C8-3898-4323-AF1E-1E5F4E641CA5}"/>
              </a:ext>
            </a:extLst>
          </p:cNvPr>
          <p:cNvSpPr>
            <a:spLocks noGrp="1"/>
          </p:cNvSpPr>
          <p:nvPr>
            <p:ph type="title"/>
          </p:nvPr>
        </p:nvSpPr>
        <p:spPr>
          <a:xfrm>
            <a:off x="0" y="1"/>
            <a:ext cx="12192000" cy="682668"/>
          </a:xfrm>
        </p:spPr>
        <p:txBody>
          <a:bodyPr>
            <a:normAutofit fontScale="90000"/>
          </a:bodyPr>
          <a:lstStyle/>
          <a:p>
            <a:pPr algn="ctr"/>
            <a:r>
              <a:rPr lang="en-CA" dirty="0"/>
              <a:t>2023 – Hinton-Hillcrest</a:t>
            </a:r>
          </a:p>
        </p:txBody>
      </p:sp>
      <p:pic>
        <p:nvPicPr>
          <p:cNvPr id="2" name="Picture 1">
            <a:extLst>
              <a:ext uri="{FF2B5EF4-FFF2-40B4-BE49-F238E27FC236}">
                <a16:creationId xmlns:a16="http://schemas.microsoft.com/office/drawing/2014/main" id="{F1B34077-CEED-8861-5AB3-233F2EEEE17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7729855" cy="5943600"/>
          </a:xfrm>
          <a:prstGeom prst="rect">
            <a:avLst/>
          </a:prstGeom>
          <a:noFill/>
          <a:ln>
            <a:noFill/>
          </a:ln>
        </p:spPr>
      </p:pic>
    </p:spTree>
    <p:extLst>
      <p:ext uri="{BB962C8B-B14F-4D97-AF65-F5344CB8AC3E}">
        <p14:creationId xmlns:p14="http://schemas.microsoft.com/office/powerpoint/2010/main" val="42708241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lendar with different colored numbers&#10;&#10;Description automatically generated">
            <a:extLst>
              <a:ext uri="{FF2B5EF4-FFF2-40B4-BE49-F238E27FC236}">
                <a16:creationId xmlns:a16="http://schemas.microsoft.com/office/drawing/2014/main" id="{B1BF6AAF-44BF-39E3-8A27-21792301031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38" r="14639"/>
          <a:stretch/>
        </p:blipFill>
        <p:spPr bwMode="auto">
          <a:xfrm>
            <a:off x="7599680" y="700851"/>
            <a:ext cx="4465320" cy="6157149"/>
          </a:xfrm>
          <a:prstGeom prst="rect">
            <a:avLst/>
          </a:prstGeom>
          <a:noFill/>
          <a:ln>
            <a:noFill/>
          </a:ln>
        </p:spPr>
      </p:pic>
      <p:sp>
        <p:nvSpPr>
          <p:cNvPr id="14" name="Title 1">
            <a:extLst>
              <a:ext uri="{FF2B5EF4-FFF2-40B4-BE49-F238E27FC236}">
                <a16:creationId xmlns:a16="http://schemas.microsoft.com/office/drawing/2014/main" id="{AF5854C8-3898-4323-AF1E-1E5F4E641CA5}"/>
              </a:ext>
            </a:extLst>
          </p:cNvPr>
          <p:cNvSpPr>
            <a:spLocks noGrp="1"/>
          </p:cNvSpPr>
          <p:nvPr>
            <p:ph type="title"/>
          </p:nvPr>
        </p:nvSpPr>
        <p:spPr>
          <a:xfrm>
            <a:off x="0" y="1"/>
            <a:ext cx="12192000" cy="682668"/>
          </a:xfrm>
        </p:spPr>
        <p:txBody>
          <a:bodyPr>
            <a:normAutofit fontScale="90000"/>
          </a:bodyPr>
          <a:lstStyle/>
          <a:p>
            <a:pPr algn="ctr"/>
            <a:r>
              <a:rPr lang="en-CA" dirty="0"/>
              <a:t>2023 – Hinton-Drinnan</a:t>
            </a:r>
          </a:p>
        </p:txBody>
      </p:sp>
      <p:pic>
        <p:nvPicPr>
          <p:cNvPr id="3" name="Picture 2" descr="A graph of different colored lines&#10;&#10;Description automatically generated">
            <a:extLst>
              <a:ext uri="{FF2B5EF4-FFF2-40B4-BE49-F238E27FC236}">
                <a16:creationId xmlns:a16="http://schemas.microsoft.com/office/drawing/2014/main" id="{93A1873E-D7D2-6310-EA93-CF1486F1A5F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14400"/>
            <a:ext cx="7726680" cy="5943600"/>
          </a:xfrm>
          <a:prstGeom prst="rect">
            <a:avLst/>
          </a:prstGeom>
          <a:noFill/>
          <a:ln>
            <a:noFill/>
          </a:ln>
        </p:spPr>
      </p:pic>
    </p:spTree>
    <p:extLst>
      <p:ext uri="{BB962C8B-B14F-4D97-AF65-F5344CB8AC3E}">
        <p14:creationId xmlns:p14="http://schemas.microsoft.com/office/powerpoint/2010/main" val="3160113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41870-4FA1-2C2B-56C6-CAD4AB8D26A5}"/>
              </a:ext>
            </a:extLst>
          </p:cNvPr>
          <p:cNvSpPr>
            <a:spLocks noGrp="1"/>
          </p:cNvSpPr>
          <p:nvPr>
            <p:ph type="title"/>
          </p:nvPr>
        </p:nvSpPr>
        <p:spPr>
          <a:xfrm>
            <a:off x="394854" y="210841"/>
            <a:ext cx="6878782" cy="1922203"/>
          </a:xfrm>
        </p:spPr>
        <p:txBody>
          <a:bodyPr/>
          <a:lstStyle/>
          <a:p>
            <a:r>
              <a:rPr lang="en-US" dirty="0"/>
              <a:t>All Provincial PM</a:t>
            </a:r>
            <a:r>
              <a:rPr lang="en-US" baseline="-25000" dirty="0"/>
              <a:t>2.5</a:t>
            </a:r>
            <a:r>
              <a:rPr lang="en-US" dirty="0"/>
              <a:t> Monitoring</a:t>
            </a:r>
            <a:endParaRPr lang="en-CA" dirty="0"/>
          </a:p>
        </p:txBody>
      </p:sp>
      <p:sp>
        <p:nvSpPr>
          <p:cNvPr id="3" name="Content Placeholder 2">
            <a:extLst>
              <a:ext uri="{FF2B5EF4-FFF2-40B4-BE49-F238E27FC236}">
                <a16:creationId xmlns:a16="http://schemas.microsoft.com/office/drawing/2014/main" id="{72B1F6D5-2CB7-1C9F-0557-37E954B2AD2A}"/>
              </a:ext>
            </a:extLst>
          </p:cNvPr>
          <p:cNvSpPr>
            <a:spLocks noGrp="1"/>
          </p:cNvSpPr>
          <p:nvPr>
            <p:ph idx="1"/>
          </p:nvPr>
        </p:nvSpPr>
        <p:spPr>
          <a:xfrm>
            <a:off x="856744" y="1690688"/>
            <a:ext cx="6168656" cy="4450997"/>
          </a:xfrm>
        </p:spPr>
        <p:txBody>
          <a:bodyPr>
            <a:normAutofit fontScale="92500" lnSpcReduction="10000"/>
          </a:bodyPr>
          <a:lstStyle/>
          <a:p>
            <a:pPr marL="0" indent="0">
              <a:buNone/>
            </a:pPr>
            <a:endParaRPr lang="en-US" dirty="0"/>
          </a:p>
          <a:p>
            <a:pPr marL="0" indent="0">
              <a:buNone/>
            </a:pPr>
            <a:endParaRPr lang="en-US" dirty="0"/>
          </a:p>
          <a:p>
            <a:pPr marL="0" indent="0">
              <a:buNone/>
            </a:pPr>
            <a:r>
              <a:rPr lang="en-US" dirty="0"/>
              <a:t>Hinton Drinnan</a:t>
            </a:r>
          </a:p>
          <a:p>
            <a:pPr marL="0" indent="0">
              <a:buNone/>
            </a:pPr>
            <a:r>
              <a:rPr lang="en-US" dirty="0"/>
              <a:t>Average PM</a:t>
            </a:r>
            <a:r>
              <a:rPr lang="en-US" baseline="-25000" dirty="0"/>
              <a:t>2.5</a:t>
            </a:r>
            <a:r>
              <a:rPr lang="en-US" dirty="0"/>
              <a:t>, </a:t>
            </a:r>
          </a:p>
          <a:p>
            <a:pPr marL="0" indent="0">
              <a:buNone/>
            </a:pPr>
            <a:r>
              <a:rPr lang="en-US" dirty="0"/>
              <a:t> 12.9µg/m³ </a:t>
            </a:r>
          </a:p>
          <a:p>
            <a:pPr marL="0" indent="0">
              <a:buNone/>
            </a:pPr>
            <a:endParaRPr lang="en-US" dirty="0"/>
          </a:p>
          <a:p>
            <a:pPr marL="0" indent="0">
              <a:buNone/>
            </a:pPr>
            <a:endParaRPr lang="en-US" dirty="0"/>
          </a:p>
          <a:p>
            <a:pPr marL="0" indent="0">
              <a:buNone/>
            </a:pPr>
            <a:r>
              <a:rPr lang="en-US" dirty="0"/>
              <a:t>Hinton Hillcrest</a:t>
            </a:r>
          </a:p>
          <a:p>
            <a:pPr marL="0" indent="0">
              <a:buNone/>
            </a:pPr>
            <a:r>
              <a:rPr lang="en-US" dirty="0"/>
              <a:t>Average PM</a:t>
            </a:r>
            <a:r>
              <a:rPr lang="en-US" baseline="-25000" dirty="0"/>
              <a:t>2.5</a:t>
            </a:r>
            <a:r>
              <a:rPr lang="en-US" dirty="0"/>
              <a:t>,</a:t>
            </a:r>
          </a:p>
          <a:p>
            <a:pPr marL="0" indent="0">
              <a:buNone/>
            </a:pPr>
            <a:r>
              <a:rPr lang="en-US" dirty="0"/>
              <a:t>10.9µg/m³</a:t>
            </a:r>
          </a:p>
          <a:p>
            <a:pPr marL="0" indent="0">
              <a:buNone/>
            </a:pPr>
            <a:endParaRPr lang="en-CA" dirty="0"/>
          </a:p>
          <a:p>
            <a:pPr marL="0" indent="0">
              <a:buNone/>
            </a:pPr>
            <a:endParaRPr lang="en-CA" dirty="0"/>
          </a:p>
        </p:txBody>
      </p:sp>
      <p:pic>
        <p:nvPicPr>
          <p:cNvPr id="33" name="Graphic 32">
            <a:extLst>
              <a:ext uri="{FF2B5EF4-FFF2-40B4-BE49-F238E27FC236}">
                <a16:creationId xmlns:a16="http://schemas.microsoft.com/office/drawing/2014/main" id="{F73617B2-1497-3C44-2ABB-DA53CB1A31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98099" y="0"/>
            <a:ext cx="4408714" cy="6858000"/>
          </a:xfrm>
          <a:prstGeom prst="rect">
            <a:avLst/>
          </a:prstGeom>
        </p:spPr>
      </p:pic>
      <p:cxnSp>
        <p:nvCxnSpPr>
          <p:cNvPr id="35" name="Straight Arrow Connector 34">
            <a:extLst>
              <a:ext uri="{FF2B5EF4-FFF2-40B4-BE49-F238E27FC236}">
                <a16:creationId xmlns:a16="http://schemas.microsoft.com/office/drawing/2014/main" id="{2083307C-237B-8B51-8C03-0B07A34E7532}"/>
              </a:ext>
            </a:extLst>
          </p:cNvPr>
          <p:cNvCxnSpPr>
            <a:cxnSpLocks/>
          </p:cNvCxnSpPr>
          <p:nvPr/>
        </p:nvCxnSpPr>
        <p:spPr>
          <a:xfrm>
            <a:off x="3391786" y="3072809"/>
            <a:ext cx="4720856" cy="1233377"/>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47BA84B7-E6AD-00F5-E85C-1B3E89DE94A9}"/>
              </a:ext>
            </a:extLst>
          </p:cNvPr>
          <p:cNvCxnSpPr>
            <a:cxnSpLocks/>
          </p:cNvCxnSpPr>
          <p:nvPr/>
        </p:nvCxnSpPr>
        <p:spPr>
          <a:xfrm>
            <a:off x="3487479" y="5146158"/>
            <a:ext cx="4625163" cy="5576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1312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883796-B78C-FF8F-7F3C-758F99803EC0}"/>
              </a:ext>
            </a:extLst>
          </p:cNvPr>
          <p:cNvSpPr>
            <a:spLocks noGrp="1"/>
          </p:cNvSpPr>
          <p:nvPr>
            <p:ph type="title"/>
          </p:nvPr>
        </p:nvSpPr>
        <p:spPr>
          <a:xfrm>
            <a:off x="311727" y="114300"/>
            <a:ext cx="3706091" cy="2282536"/>
          </a:xfrm>
        </p:spPr>
        <p:txBody>
          <a:bodyPr>
            <a:normAutofit/>
          </a:bodyPr>
          <a:lstStyle/>
          <a:p>
            <a:r>
              <a:rPr lang="en-US" dirty="0">
                <a:latin typeface="Calibri" panose="020F0502020204030204" pitchFamily="34" charset="0"/>
                <a:cs typeface="Calibri" panose="020F0502020204030204" pitchFamily="34" charset="0"/>
              </a:rPr>
              <a:t>Sulphur and Nitrogen</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reviews</a:t>
            </a:r>
            <a:endParaRPr lang="en-CA" dirty="0">
              <a:latin typeface="Calibri" panose="020F0502020204030204" pitchFamily="34" charset="0"/>
              <a:cs typeface="Calibri" panose="020F0502020204030204" pitchFamily="34" charset="0"/>
            </a:endParaRPr>
          </a:p>
        </p:txBody>
      </p:sp>
      <p:pic>
        <p:nvPicPr>
          <p:cNvPr id="6" name="Content Placeholder 5" descr="A graph showing a line of data&#10;&#10;Description automatically generated with medium confidence">
            <a:hlinkClick r:id="rId2"/>
            <a:extLst>
              <a:ext uri="{FF2B5EF4-FFF2-40B4-BE49-F238E27FC236}">
                <a16:creationId xmlns:a16="http://schemas.microsoft.com/office/drawing/2014/main" id="{F7379C83-6E08-743A-96D0-5D4D198B14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9871" y="2506662"/>
            <a:ext cx="7252230" cy="4351338"/>
          </a:xfrm>
        </p:spPr>
      </p:pic>
      <p:pic>
        <p:nvPicPr>
          <p:cNvPr id="4" name="Picture 3">
            <a:extLst>
              <a:ext uri="{FF2B5EF4-FFF2-40B4-BE49-F238E27FC236}">
                <a16:creationId xmlns:a16="http://schemas.microsoft.com/office/drawing/2014/main" id="{41E04F94-B978-8294-9E4B-6B7B140774B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44094" y="114300"/>
            <a:ext cx="8229600" cy="2743200"/>
          </a:xfrm>
          <a:prstGeom prst="rect">
            <a:avLst/>
          </a:prstGeom>
          <a:noFill/>
          <a:ln>
            <a:noFill/>
          </a:ln>
        </p:spPr>
      </p:pic>
    </p:spTree>
    <p:extLst>
      <p:ext uri="{BB962C8B-B14F-4D97-AF65-F5344CB8AC3E}">
        <p14:creationId xmlns:p14="http://schemas.microsoft.com/office/powerpoint/2010/main" val="523409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9B23DDC9-7962-47FB-86CA-8BE042F2BB92}"/>
              </a:ext>
            </a:extLst>
          </p:cNvPr>
          <p:cNvSpPr>
            <a:spLocks noGrp="1"/>
          </p:cNvSpPr>
          <p:nvPr>
            <p:ph type="ftr" sz="quarter" idx="11"/>
          </p:nvPr>
        </p:nvSpPr>
        <p:spPr/>
        <p:txBody>
          <a:bodyPr/>
          <a:lstStyle/>
          <a:p>
            <a:r>
              <a:rPr lang="en-CA"/>
              <a:t>WCAS Annual General Meeting</a:t>
            </a:r>
          </a:p>
        </p:txBody>
      </p:sp>
      <p:pic>
        <p:nvPicPr>
          <p:cNvPr id="7" name="Picture 6">
            <a:extLst>
              <a:ext uri="{FF2B5EF4-FFF2-40B4-BE49-F238E27FC236}">
                <a16:creationId xmlns:a16="http://schemas.microsoft.com/office/drawing/2014/main" id="{308710F7-356C-4E72-9385-8C7698C952B4}"/>
              </a:ext>
            </a:extLst>
          </p:cNvPr>
          <p:cNvPicPr>
            <a:picLocks noChangeAspect="1"/>
          </p:cNvPicPr>
          <p:nvPr/>
        </p:nvPicPr>
        <p:blipFill>
          <a:blip r:embed="rId2"/>
          <a:stretch>
            <a:fillRect/>
          </a:stretch>
        </p:blipFill>
        <p:spPr>
          <a:xfrm>
            <a:off x="0" y="374650"/>
            <a:ext cx="12192000" cy="6108700"/>
          </a:xfrm>
          <a:prstGeom prst="rect">
            <a:avLst/>
          </a:prstGeom>
        </p:spPr>
      </p:pic>
      <p:pic>
        <p:nvPicPr>
          <p:cNvPr id="2" name="Picture 1">
            <a:extLst>
              <a:ext uri="{FF2B5EF4-FFF2-40B4-BE49-F238E27FC236}">
                <a16:creationId xmlns:a16="http://schemas.microsoft.com/office/drawing/2014/main" id="{A08FFC30-549C-3C80-7363-925F4B3D620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53" y="226186"/>
            <a:ext cx="8765445" cy="6742650"/>
          </a:xfrm>
          <a:prstGeom prst="rect">
            <a:avLst/>
          </a:prstGeom>
          <a:noFill/>
          <a:ln>
            <a:noFill/>
          </a:ln>
        </p:spPr>
      </p:pic>
      <p:pic>
        <p:nvPicPr>
          <p:cNvPr id="3" name="Picture 2">
            <a:extLst>
              <a:ext uri="{FF2B5EF4-FFF2-40B4-BE49-F238E27FC236}">
                <a16:creationId xmlns:a16="http://schemas.microsoft.com/office/drawing/2014/main" id="{C8826DD1-F2E0-4B44-9258-A84593812DA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12157694" cy="6968836"/>
          </a:xfrm>
          <a:prstGeom prst="rect">
            <a:avLst/>
          </a:prstGeom>
          <a:noFill/>
          <a:ln>
            <a:noFill/>
          </a:ln>
        </p:spPr>
      </p:pic>
    </p:spTree>
    <p:extLst>
      <p:ext uri="{BB962C8B-B14F-4D97-AF65-F5344CB8AC3E}">
        <p14:creationId xmlns:p14="http://schemas.microsoft.com/office/powerpoint/2010/main" val="190366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EA8BCB-F60A-74B7-0CF6-043FEE3732EE}"/>
              </a:ext>
            </a:extLst>
          </p:cNvPr>
          <p:cNvSpPr>
            <a:spLocks noGrp="1"/>
          </p:cNvSpPr>
          <p:nvPr>
            <p:ph type="title"/>
          </p:nvPr>
        </p:nvSpPr>
        <p:spPr>
          <a:xfrm>
            <a:off x="381000" y="212725"/>
            <a:ext cx="11658600" cy="1325563"/>
          </a:xfrm>
        </p:spPr>
        <p:txBody>
          <a:bodyPr/>
          <a:lstStyle/>
          <a:p>
            <a:pPr algn="ctr"/>
            <a:r>
              <a:rPr lang="en-US" dirty="0"/>
              <a:t>Summary Wrap-up</a:t>
            </a:r>
            <a:endParaRPr lang="en-CA" dirty="0"/>
          </a:p>
        </p:txBody>
      </p:sp>
      <p:sp>
        <p:nvSpPr>
          <p:cNvPr id="3" name="Content Placeholder 2">
            <a:extLst>
              <a:ext uri="{FF2B5EF4-FFF2-40B4-BE49-F238E27FC236}">
                <a16:creationId xmlns:a16="http://schemas.microsoft.com/office/drawing/2014/main" id="{5E8BCA0A-FF17-F754-3D61-7B71322EA620}"/>
              </a:ext>
            </a:extLst>
          </p:cNvPr>
          <p:cNvSpPr>
            <a:spLocks noGrp="1"/>
          </p:cNvSpPr>
          <p:nvPr>
            <p:ph idx="1"/>
          </p:nvPr>
        </p:nvSpPr>
        <p:spPr>
          <a:xfrm>
            <a:off x="526473" y="1538288"/>
            <a:ext cx="10827327" cy="4638675"/>
          </a:xfrm>
        </p:spPr>
        <p:txBody>
          <a:bodyPr>
            <a:normAutofit fontScale="77500" lnSpcReduction="20000"/>
          </a:bodyPr>
          <a:lstStyle/>
          <a:p>
            <a:pPr marL="0" indent="0" algn="just" eaLnBrk="1" hangingPunct="1">
              <a:buNone/>
            </a:pPr>
            <a:r>
              <a:rPr lang="en-GB" altLang="en-US" sz="4800" b="1" i="1" dirty="0">
                <a:cs typeface="Arial" panose="020B0604020202020204" pitchFamily="34" charset="0"/>
              </a:rPr>
              <a:t>Web </a:t>
            </a:r>
            <a:r>
              <a:rPr lang="en-GB" altLang="en-US" sz="4800" b="1" i="1" dirty="0">
                <a:latin typeface="+mn-lt"/>
                <a:cs typeface="Arial" panose="020B0604020202020204" pitchFamily="34" charset="0"/>
              </a:rPr>
              <a:t>Resources for checking…</a:t>
            </a:r>
          </a:p>
          <a:p>
            <a:pPr marR="3040"/>
            <a:endParaRPr lang="en-US" sz="3200" b="1" dirty="0">
              <a:latin typeface="+mn-lt"/>
            </a:endParaRPr>
          </a:p>
          <a:p>
            <a:pPr marR="3040"/>
            <a:r>
              <a:rPr lang="en-US" sz="3200" b="1" dirty="0">
                <a:latin typeface="+mn-lt"/>
              </a:rPr>
              <a:t>Weather and air quality checks:</a:t>
            </a:r>
          </a:p>
          <a:p>
            <a:pPr marR="3040"/>
            <a:r>
              <a:rPr lang="en-US" sz="2800" dirty="0">
                <a:latin typeface="+mn-lt"/>
                <a:hlinkClick r:id="rId2"/>
              </a:rPr>
              <a:t>WeatherCAN app</a:t>
            </a:r>
            <a:endParaRPr lang="en-US" sz="2800" dirty="0">
              <a:latin typeface="+mn-lt"/>
            </a:endParaRPr>
          </a:p>
          <a:p>
            <a:pPr marR="3040"/>
            <a:r>
              <a:rPr lang="en-US" sz="2800" dirty="0">
                <a:latin typeface="+mn-lt"/>
                <a:cs typeface="Arial" panose="020B0604020202020204" pitchFamily="34" charset="0"/>
                <a:hlinkClick r:id="rId3"/>
              </a:rPr>
              <a:t>https://www.windy.com/?50.470,-104.540,5</a:t>
            </a:r>
            <a:endParaRPr lang="en-US" sz="2800" dirty="0">
              <a:latin typeface="+mn-lt"/>
              <a:cs typeface="Arial" panose="020B0604020202020204" pitchFamily="34" charset="0"/>
            </a:endParaRPr>
          </a:p>
          <a:p>
            <a:pPr marR="3040"/>
            <a:r>
              <a:rPr lang="en-US" sz="2800" dirty="0">
                <a:latin typeface="+mn-lt"/>
                <a:cs typeface="Arial" panose="020B0604020202020204" pitchFamily="34" charset="0"/>
                <a:hlinkClick r:id="rId4"/>
              </a:rPr>
              <a:t>https://www.wcas.ca/</a:t>
            </a:r>
            <a:endParaRPr lang="en-US" sz="2800" dirty="0">
              <a:latin typeface="+mn-lt"/>
              <a:cs typeface="Arial" panose="020B0604020202020204" pitchFamily="34" charset="0"/>
            </a:endParaRPr>
          </a:p>
          <a:p>
            <a:pPr marR="3040"/>
            <a:endParaRPr lang="en-US" sz="2800" dirty="0">
              <a:latin typeface="+mn-lt"/>
              <a:cs typeface="Arial" panose="020B0604020202020204" pitchFamily="34" charset="0"/>
            </a:endParaRPr>
          </a:p>
          <a:p>
            <a:pPr marR="3040"/>
            <a:endParaRPr lang="en-US" sz="2800" dirty="0">
              <a:latin typeface="+mn-lt"/>
            </a:endParaRPr>
          </a:p>
          <a:p>
            <a:pPr marR="3040"/>
            <a:r>
              <a:rPr lang="en-US" sz="3200" b="1" dirty="0">
                <a:latin typeface="+mn-lt"/>
              </a:rPr>
              <a:t>Fire information:</a:t>
            </a:r>
            <a:endParaRPr lang="en-CA" sz="3200" b="1" dirty="0">
              <a:latin typeface="+mn-lt"/>
            </a:endParaRPr>
          </a:p>
          <a:p>
            <a:r>
              <a:rPr lang="en-US" sz="2800" dirty="0">
                <a:latin typeface="+mn-lt"/>
                <a:hlinkClick r:id="rId5"/>
              </a:rPr>
              <a:t>https://www.arcgis.com/apps/dashboards/bf5df3a49a624521844a2e5e1ec7df05</a:t>
            </a:r>
            <a:r>
              <a:rPr lang="en-US" sz="2800" dirty="0">
                <a:latin typeface="+mn-lt"/>
              </a:rPr>
              <a:t> </a:t>
            </a:r>
          </a:p>
          <a:p>
            <a:r>
              <a:rPr lang="en-US" sz="2800" dirty="0">
                <a:latin typeface="+mn-lt"/>
                <a:hlinkClick r:id="rId6"/>
              </a:rPr>
              <a:t>https://firesmoke.ca/forecasts/current/</a:t>
            </a:r>
            <a:r>
              <a:rPr lang="en-US" sz="2800" dirty="0">
                <a:latin typeface="+mn-lt"/>
              </a:rPr>
              <a:t> </a:t>
            </a:r>
          </a:p>
          <a:p>
            <a:endParaRPr lang="en-CA" dirty="0"/>
          </a:p>
        </p:txBody>
      </p:sp>
    </p:spTree>
    <p:extLst>
      <p:ext uri="{BB962C8B-B14F-4D97-AF65-F5344CB8AC3E}">
        <p14:creationId xmlns:p14="http://schemas.microsoft.com/office/powerpoint/2010/main" val="42289524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3F573650-C96E-BCDF-5588-E7C9D851ACB6}"/>
              </a:ext>
            </a:extLst>
          </p:cNvPr>
          <p:cNvSpPr>
            <a:spLocks noChangeArrowheads="1"/>
          </p:cNvSpPr>
          <p:nvPr/>
        </p:nvSpPr>
        <p:spPr bwMode="auto">
          <a:xfrm>
            <a:off x="304800" y="223839"/>
            <a:ext cx="11582400" cy="450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GB" altLang="en-US" sz="4400" b="1" i="1" dirty="0">
                <a:latin typeface="+mn-lt"/>
                <a:cs typeface="Arial" panose="020B0604020202020204" pitchFamily="34" charset="0"/>
              </a:rPr>
              <a:t>Satellite Resources …</a:t>
            </a:r>
          </a:p>
          <a:p>
            <a:pPr marR="3040"/>
            <a:endParaRPr lang="en-US" sz="2667" b="1" dirty="0">
              <a:latin typeface="+mn-lt"/>
            </a:endParaRPr>
          </a:p>
          <a:p>
            <a:r>
              <a:rPr lang="en-US" sz="2400" dirty="0">
                <a:latin typeface="+mn-lt"/>
                <a:cs typeface="Arial" panose="020B0604020202020204" pitchFamily="34" charset="0"/>
                <a:hlinkClick r:id="rId3"/>
              </a:rPr>
              <a:t>https://zoom.earth/maps/satellite/</a:t>
            </a:r>
            <a:endParaRPr lang="en-US" sz="2400" dirty="0">
              <a:latin typeface="+mn-lt"/>
              <a:cs typeface="Arial" panose="020B0604020202020204" pitchFamily="34" charset="0"/>
            </a:endParaRPr>
          </a:p>
          <a:p>
            <a:r>
              <a:rPr lang="en-US" sz="2400" dirty="0">
                <a:latin typeface="+mn-lt"/>
                <a:cs typeface="Arial" panose="020B0604020202020204" pitchFamily="34" charset="0"/>
                <a:hlinkClick r:id="rId4"/>
              </a:rPr>
              <a:t>https://www.nesdis.noaa.gov/imagery/interactive-maps/the-world-real-time</a:t>
            </a:r>
            <a:endParaRPr lang="en-US" sz="2400" dirty="0">
              <a:latin typeface="+mn-lt"/>
              <a:cs typeface="Arial" panose="020B0604020202020204" pitchFamily="34" charset="0"/>
            </a:endParaRPr>
          </a:p>
          <a:p>
            <a:r>
              <a:rPr lang="en-US" sz="2400" dirty="0">
                <a:latin typeface="+mn-lt"/>
                <a:cs typeface="Arial" panose="020B0604020202020204" pitchFamily="34" charset="0"/>
                <a:hlinkClick r:id="rId5"/>
              </a:rPr>
              <a:t>https://worldview.earthdata.nasa.gov/</a:t>
            </a:r>
            <a:endParaRPr lang="en-US" sz="2400" dirty="0">
              <a:latin typeface="+mn-lt"/>
              <a:cs typeface="Arial" panose="020B0604020202020204" pitchFamily="34" charset="0"/>
            </a:endParaRPr>
          </a:p>
          <a:p>
            <a:r>
              <a:rPr lang="en-US" sz="2400" dirty="0">
                <a:latin typeface="+mn-lt"/>
                <a:cs typeface="Arial" panose="020B0604020202020204" pitchFamily="34" charset="0"/>
                <a:hlinkClick r:id="rId6"/>
              </a:rPr>
              <a:t>https://earthnow.usgs.gov/observer/</a:t>
            </a:r>
            <a:endParaRPr lang="en-US" sz="2400" dirty="0">
              <a:latin typeface="+mn-lt"/>
              <a:cs typeface="Arial" panose="020B0604020202020204" pitchFamily="34" charset="0"/>
            </a:endParaRPr>
          </a:p>
          <a:p>
            <a:r>
              <a:rPr lang="en-US" sz="2400" dirty="0">
                <a:latin typeface="+mn-lt"/>
                <a:cs typeface="Arial" panose="020B0604020202020204" pitchFamily="34" charset="0"/>
                <a:hlinkClick r:id="rId7"/>
              </a:rPr>
              <a:t>https://www.ventusky.com/</a:t>
            </a:r>
            <a:endParaRPr lang="en-US" sz="2400" dirty="0">
              <a:latin typeface="+mn-lt"/>
              <a:cs typeface="Arial" panose="020B0604020202020204" pitchFamily="34" charset="0"/>
            </a:endParaRPr>
          </a:p>
          <a:p>
            <a:endParaRPr lang="en-US" sz="2400" dirty="0">
              <a:latin typeface="+mn-lt"/>
              <a:cs typeface="Arial" panose="020B0604020202020204" pitchFamily="34" charset="0"/>
            </a:endParaRPr>
          </a:p>
          <a:p>
            <a:r>
              <a:rPr lang="en-CA" sz="2400" dirty="0">
                <a:hlinkClick r:id="rId8"/>
              </a:rPr>
              <a:t>Copernicus Browser</a:t>
            </a:r>
            <a:endParaRPr lang="en-CA" sz="2400" dirty="0"/>
          </a:p>
          <a:p>
            <a:endParaRPr lang="en-US" sz="2400" dirty="0">
              <a:latin typeface="+mn-lt"/>
              <a:cs typeface="Arial" panose="020B0604020202020204" pitchFamily="34" charset="0"/>
            </a:endParaRPr>
          </a:p>
          <a:p>
            <a:endParaRPr lang="en-US" sz="2400" dirty="0">
              <a:latin typeface="+mn-lt"/>
              <a:cs typeface="Arial" panose="020B0604020202020204" pitchFamily="34" charset="0"/>
            </a:endParaRPr>
          </a:p>
        </p:txBody>
      </p:sp>
    </p:spTree>
    <p:extLst>
      <p:ext uri="{BB962C8B-B14F-4D97-AF65-F5344CB8AC3E}">
        <p14:creationId xmlns:p14="http://schemas.microsoft.com/office/powerpoint/2010/main" val="1694292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image">
            <a:extLst>
              <a:ext uri="{FF2B5EF4-FFF2-40B4-BE49-F238E27FC236}">
                <a16:creationId xmlns:a16="http://schemas.microsoft.com/office/drawing/2014/main" id="{15BC1394-F744-DAC9-E8F0-C470020C7D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6005" y="82343"/>
            <a:ext cx="4939990" cy="677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077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932EC-7457-34C8-484E-FEBFDE2CC1A5}"/>
              </a:ext>
            </a:extLst>
          </p:cNvPr>
          <p:cNvSpPr>
            <a:spLocks noGrp="1"/>
          </p:cNvSpPr>
          <p:nvPr>
            <p:ph type="title"/>
          </p:nvPr>
        </p:nvSpPr>
        <p:spPr>
          <a:xfrm>
            <a:off x="838200" y="275916"/>
            <a:ext cx="10515600" cy="671938"/>
          </a:xfrm>
        </p:spPr>
        <p:txBody>
          <a:bodyPr>
            <a:normAutofit fontScale="90000"/>
          </a:bodyPr>
          <a:lstStyle/>
          <a:p>
            <a:pPr algn="ctr"/>
            <a:r>
              <a:rPr lang="en-CA" sz="4400" b="1" i="0" u="none" strike="noStrike" baseline="0" dirty="0">
                <a:solidFill>
                  <a:srgbClr val="006DB6"/>
                </a:solidFill>
                <a:latin typeface="+mn-lt"/>
              </a:rPr>
              <a:t>Air Quality 2022-2023</a:t>
            </a:r>
            <a:endParaRPr lang="en-CA" dirty="0"/>
          </a:p>
        </p:txBody>
      </p:sp>
      <p:graphicFrame>
        <p:nvGraphicFramePr>
          <p:cNvPr id="6" name="Content Placeholder 5">
            <a:extLst>
              <a:ext uri="{FF2B5EF4-FFF2-40B4-BE49-F238E27FC236}">
                <a16:creationId xmlns:a16="http://schemas.microsoft.com/office/drawing/2014/main" id="{F0892A8E-6F85-6DFA-CF6F-DFD2BFF30F73}"/>
              </a:ext>
            </a:extLst>
          </p:cNvPr>
          <p:cNvGraphicFramePr>
            <a:graphicFrameLocks noGrp="1"/>
          </p:cNvGraphicFramePr>
          <p:nvPr>
            <p:ph idx="1"/>
            <p:extLst>
              <p:ext uri="{D42A27DB-BD31-4B8C-83A1-F6EECF244321}">
                <p14:modId xmlns:p14="http://schemas.microsoft.com/office/powerpoint/2010/main" val="2682950910"/>
              </p:ext>
            </p:extLst>
          </p:nvPr>
        </p:nvGraphicFramePr>
        <p:xfrm>
          <a:off x="0" y="897195"/>
          <a:ext cx="12192001" cy="1954758"/>
        </p:xfrm>
        <a:graphic>
          <a:graphicData uri="http://schemas.openxmlformats.org/drawingml/2006/table">
            <a:tbl>
              <a:tblPr/>
              <a:tblGrid>
                <a:gridCol w="1108364">
                  <a:extLst>
                    <a:ext uri="{9D8B030D-6E8A-4147-A177-3AD203B41FA5}">
                      <a16:colId xmlns:a16="http://schemas.microsoft.com/office/drawing/2014/main" val="383573573"/>
                    </a:ext>
                  </a:extLst>
                </a:gridCol>
                <a:gridCol w="1108364">
                  <a:extLst>
                    <a:ext uri="{9D8B030D-6E8A-4147-A177-3AD203B41FA5}">
                      <a16:colId xmlns:a16="http://schemas.microsoft.com/office/drawing/2014/main" val="796860913"/>
                    </a:ext>
                  </a:extLst>
                </a:gridCol>
                <a:gridCol w="1108364">
                  <a:extLst>
                    <a:ext uri="{9D8B030D-6E8A-4147-A177-3AD203B41FA5}">
                      <a16:colId xmlns:a16="http://schemas.microsoft.com/office/drawing/2014/main" val="690380930"/>
                    </a:ext>
                  </a:extLst>
                </a:gridCol>
                <a:gridCol w="1108364">
                  <a:extLst>
                    <a:ext uri="{9D8B030D-6E8A-4147-A177-3AD203B41FA5}">
                      <a16:colId xmlns:a16="http://schemas.microsoft.com/office/drawing/2014/main" val="2575209326"/>
                    </a:ext>
                  </a:extLst>
                </a:gridCol>
                <a:gridCol w="1108364">
                  <a:extLst>
                    <a:ext uri="{9D8B030D-6E8A-4147-A177-3AD203B41FA5}">
                      <a16:colId xmlns:a16="http://schemas.microsoft.com/office/drawing/2014/main" val="2029194945"/>
                    </a:ext>
                  </a:extLst>
                </a:gridCol>
                <a:gridCol w="1108364">
                  <a:extLst>
                    <a:ext uri="{9D8B030D-6E8A-4147-A177-3AD203B41FA5}">
                      <a16:colId xmlns:a16="http://schemas.microsoft.com/office/drawing/2014/main" val="2311716135"/>
                    </a:ext>
                  </a:extLst>
                </a:gridCol>
                <a:gridCol w="1108364">
                  <a:extLst>
                    <a:ext uri="{9D8B030D-6E8A-4147-A177-3AD203B41FA5}">
                      <a16:colId xmlns:a16="http://schemas.microsoft.com/office/drawing/2014/main" val="904756206"/>
                    </a:ext>
                  </a:extLst>
                </a:gridCol>
                <a:gridCol w="1195881">
                  <a:extLst>
                    <a:ext uri="{9D8B030D-6E8A-4147-A177-3AD203B41FA5}">
                      <a16:colId xmlns:a16="http://schemas.microsoft.com/office/drawing/2014/main" val="1158176424"/>
                    </a:ext>
                  </a:extLst>
                </a:gridCol>
                <a:gridCol w="1193181">
                  <a:extLst>
                    <a:ext uri="{9D8B030D-6E8A-4147-A177-3AD203B41FA5}">
                      <a16:colId xmlns:a16="http://schemas.microsoft.com/office/drawing/2014/main" val="2649239261"/>
                    </a:ext>
                  </a:extLst>
                </a:gridCol>
                <a:gridCol w="1048214">
                  <a:extLst>
                    <a:ext uri="{9D8B030D-6E8A-4147-A177-3AD203B41FA5}">
                      <a16:colId xmlns:a16="http://schemas.microsoft.com/office/drawing/2014/main" val="2576731330"/>
                    </a:ext>
                  </a:extLst>
                </a:gridCol>
                <a:gridCol w="996177">
                  <a:extLst>
                    <a:ext uri="{9D8B030D-6E8A-4147-A177-3AD203B41FA5}">
                      <a16:colId xmlns:a16="http://schemas.microsoft.com/office/drawing/2014/main" val="2559276762"/>
                    </a:ext>
                  </a:extLst>
                </a:gridCol>
              </a:tblGrid>
              <a:tr h="365760">
                <a:tc gridSpan="11">
                  <a:txBody>
                    <a:bodyPr/>
                    <a:lstStyle/>
                    <a:p>
                      <a:pPr algn="l"/>
                      <a:r>
                        <a:rPr lang="en-US" sz="2800" b="1" dirty="0"/>
                        <a:t>Readings above the AAAQO and AAAQG in 2022</a:t>
                      </a:r>
                    </a:p>
                  </a:txBody>
                  <a:tcPr anchor="ctr">
                    <a:lnL>
                      <a:noFill/>
                    </a:lnL>
                    <a:lnR>
                      <a:noFill/>
                    </a:lnR>
                    <a:lnT>
                      <a:noFill/>
                    </a:lnT>
                    <a:lnB>
                      <a:noFill/>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lnL w="12700" cmpd="sng">
                      <a:noFill/>
                      <a:prstDash val="solid"/>
                    </a:lnL>
                  </a:tcPr>
                </a:tc>
                <a:tc hMerge="1">
                  <a:txBody>
                    <a:bodyPr/>
                    <a:lstStyle/>
                    <a:p>
                      <a:endParaRPr lang="en-CA"/>
                    </a:p>
                  </a:txBody>
                  <a:tcPr>
                    <a:lnL w="12700" cmpd="sng">
                      <a:noFill/>
                      <a:prstDash val="solid"/>
                    </a:lnL>
                  </a:tcPr>
                </a:tc>
                <a:tc hMerge="1">
                  <a:txBody>
                    <a:bodyPr/>
                    <a:lstStyle/>
                    <a:p>
                      <a:pPr algn="ctr"/>
                      <a:endParaRPr lang="en-US" sz="1800"/>
                    </a:p>
                  </a:txBody>
                  <a:tcPr anchor="ctr">
                    <a:lnL>
                      <a:noFill/>
                    </a:lnL>
                    <a:lnR>
                      <a:noFill/>
                    </a:lnR>
                    <a:lnT>
                      <a:noFill/>
                    </a:lnT>
                    <a:lnB>
                      <a:noFill/>
                    </a:lnB>
                  </a:tcPr>
                </a:tc>
                <a:extLst>
                  <a:ext uri="{0D108BD9-81ED-4DB2-BD59-A6C34878D82A}">
                    <a16:rowId xmlns:a16="http://schemas.microsoft.com/office/drawing/2014/main" val="1277282966"/>
                  </a:ext>
                </a:extLst>
              </a:tr>
              <a:tr h="1070838">
                <a:tc>
                  <a:txBody>
                    <a:bodyPr/>
                    <a:lstStyle/>
                    <a:p>
                      <a:pPr algn="ctr"/>
                      <a:r>
                        <a:rPr lang="en-CA" sz="1800" dirty="0"/>
                        <a:t>SO₂</a:t>
                      </a:r>
                      <a:br>
                        <a:rPr lang="en-CA" sz="1800" dirty="0"/>
                      </a:br>
                      <a:r>
                        <a:rPr lang="en-CA" sz="1800" dirty="0"/>
                        <a:t>hour</a:t>
                      </a:r>
                      <a:br>
                        <a:rPr lang="en-CA" sz="1800" dirty="0"/>
                      </a:br>
                      <a:r>
                        <a:rPr lang="en-CA" sz="1800" dirty="0"/>
                        <a:t>172ppb</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SO₂</a:t>
                      </a:r>
                      <a:br>
                        <a:rPr lang="en-CA" sz="1800" dirty="0"/>
                      </a:br>
                      <a:r>
                        <a:rPr lang="en-CA" sz="1800" dirty="0"/>
                        <a:t>day</a:t>
                      </a:r>
                      <a:br>
                        <a:rPr lang="en-CA" sz="1800" dirty="0"/>
                      </a:br>
                      <a:r>
                        <a:rPr lang="en-CA" sz="1800" dirty="0"/>
                        <a:t>48ppb</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SO₂</a:t>
                      </a:r>
                      <a:br>
                        <a:rPr lang="en-CA" sz="1800" dirty="0"/>
                      </a:br>
                      <a:r>
                        <a:rPr lang="en-CA" sz="1800" dirty="0"/>
                        <a:t>month</a:t>
                      </a:r>
                      <a:br>
                        <a:rPr lang="en-CA" sz="1800" dirty="0"/>
                      </a:br>
                      <a:r>
                        <a:rPr lang="en-CA" sz="1800" dirty="0"/>
                        <a:t>11ppb</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H₂S</a:t>
                      </a:r>
                      <a:br>
                        <a:rPr lang="en-CA" sz="1800" dirty="0"/>
                      </a:br>
                      <a:r>
                        <a:rPr lang="en-CA" sz="1800" dirty="0"/>
                        <a:t>hour</a:t>
                      </a:r>
                      <a:br>
                        <a:rPr lang="en-CA" sz="1800" dirty="0"/>
                      </a:br>
                      <a:r>
                        <a:rPr lang="en-CA" sz="1800" dirty="0"/>
                        <a:t>10ppb</a:t>
                      </a:r>
                    </a:p>
                  </a:txBody>
                  <a:tcPr anchor="ctr">
                    <a:lnL>
                      <a:noFill/>
                    </a:lnL>
                    <a:lnR>
                      <a:noFill/>
                    </a:lnR>
                    <a:lnT>
                      <a:noFill/>
                    </a:lnT>
                    <a:lnB>
                      <a:noFill/>
                    </a:lnB>
                    <a:solidFill>
                      <a:schemeClr val="accent5">
                        <a:lumMod val="40000"/>
                        <a:lumOff val="60000"/>
                      </a:schemeClr>
                    </a:solidFill>
                  </a:tcPr>
                </a:tc>
                <a:tc>
                  <a:txBody>
                    <a:bodyPr/>
                    <a:lstStyle/>
                    <a:p>
                      <a:pPr algn="ctr"/>
                      <a:r>
                        <a:rPr lang="en-CA" sz="1800"/>
                        <a:t>H₂S</a:t>
                      </a:r>
                      <a:br>
                        <a:rPr lang="en-CA" sz="1800"/>
                      </a:br>
                      <a:r>
                        <a:rPr lang="en-CA" sz="1800"/>
                        <a:t>day</a:t>
                      </a:r>
                      <a:br>
                        <a:rPr lang="en-CA" sz="1800"/>
                      </a:br>
                      <a:r>
                        <a:rPr lang="en-CA" sz="1800"/>
                        <a:t>3ppb</a:t>
                      </a:r>
                    </a:p>
                  </a:txBody>
                  <a:tcPr anchor="ctr">
                    <a:lnL>
                      <a:noFill/>
                    </a:lnL>
                    <a:lnR>
                      <a:noFill/>
                    </a:lnR>
                    <a:lnT>
                      <a:noFill/>
                    </a:lnT>
                    <a:lnB>
                      <a:noFill/>
                    </a:lnB>
                    <a:solidFill>
                      <a:schemeClr val="accent5">
                        <a:lumMod val="40000"/>
                        <a:lumOff val="60000"/>
                      </a:schemeClr>
                    </a:solidFill>
                  </a:tcPr>
                </a:tc>
                <a:tc>
                  <a:txBody>
                    <a:bodyPr/>
                    <a:lstStyle/>
                    <a:p>
                      <a:pPr algn="ctr"/>
                      <a:r>
                        <a:rPr lang="en-CA" sz="1800" dirty="0"/>
                        <a:t>NO₂</a:t>
                      </a:r>
                      <a:br>
                        <a:rPr lang="en-CA" sz="1800" dirty="0"/>
                      </a:br>
                      <a:r>
                        <a:rPr lang="en-CA" sz="1800" dirty="0"/>
                        <a:t>hour</a:t>
                      </a:r>
                      <a:br>
                        <a:rPr lang="en-CA" sz="1800" dirty="0"/>
                      </a:br>
                      <a:r>
                        <a:rPr lang="en-CA" sz="1800" dirty="0"/>
                        <a:t>159ppb</a:t>
                      </a:r>
                    </a:p>
                  </a:txBody>
                  <a:tcPr anchor="ctr">
                    <a:lnL>
                      <a:noFill/>
                    </a:lnL>
                    <a:lnR>
                      <a:noFill/>
                    </a:lnR>
                    <a:lnT>
                      <a:noFill/>
                    </a:lnT>
                    <a:lnB>
                      <a:noFill/>
                    </a:lnB>
                    <a:solidFill>
                      <a:schemeClr val="accent4">
                        <a:lumMod val="40000"/>
                        <a:lumOff val="60000"/>
                      </a:schemeClr>
                    </a:solidFill>
                  </a:tcPr>
                </a:tc>
                <a:tc>
                  <a:txBody>
                    <a:bodyPr/>
                    <a:lstStyle/>
                    <a:p>
                      <a:pPr algn="ctr"/>
                      <a:r>
                        <a:rPr lang="en-CA" sz="1800" dirty="0"/>
                        <a:t>O₃</a:t>
                      </a:r>
                      <a:br>
                        <a:rPr lang="en-CA" sz="1800" dirty="0"/>
                      </a:br>
                      <a:r>
                        <a:rPr lang="en-CA" sz="1800" dirty="0"/>
                        <a:t>hour</a:t>
                      </a:r>
                      <a:br>
                        <a:rPr lang="en-CA" sz="1800" dirty="0"/>
                      </a:br>
                      <a:r>
                        <a:rPr lang="en-CA" sz="1800" dirty="0"/>
                        <a:t>76ppb</a:t>
                      </a:r>
                    </a:p>
                  </a:txBody>
                  <a:tcPr anchor="ctr">
                    <a:lnL>
                      <a:noFill/>
                    </a:lnL>
                    <a:lnR>
                      <a:noFill/>
                    </a:lnR>
                    <a:lnT>
                      <a:noFill/>
                    </a:lnT>
                    <a:lnB>
                      <a:noFill/>
                    </a:lnB>
                    <a:solidFill>
                      <a:schemeClr val="accent6">
                        <a:lumMod val="40000"/>
                        <a:lumOff val="60000"/>
                      </a:schemeClr>
                    </a:solidFill>
                  </a:tcPr>
                </a:tc>
                <a:tc>
                  <a:txBody>
                    <a:bodyPr/>
                    <a:lstStyle/>
                    <a:p>
                      <a:pPr algn="ctr"/>
                      <a:r>
                        <a:rPr lang="en-CA" sz="1800" dirty="0"/>
                        <a:t>PM</a:t>
                      </a:r>
                      <a:r>
                        <a:rPr lang="en-CA" sz="1800" baseline="-25000" dirty="0"/>
                        <a:t>2.5</a:t>
                      </a:r>
                      <a:br>
                        <a:rPr lang="en-CA" sz="1800" dirty="0"/>
                      </a:br>
                      <a:r>
                        <a:rPr lang="en-CA" sz="1800" dirty="0"/>
                        <a:t>hour</a:t>
                      </a:r>
                      <a:br>
                        <a:rPr lang="en-CA" sz="1800" dirty="0"/>
                      </a:br>
                      <a:r>
                        <a:rPr lang="en-CA" sz="1800" dirty="0"/>
                        <a:t>80µg/m³</a:t>
                      </a:r>
                    </a:p>
                  </a:txBody>
                  <a:tcPr anchor="ctr">
                    <a:lnL>
                      <a:noFill/>
                    </a:lnL>
                    <a:lnR>
                      <a:noFill/>
                    </a:lnR>
                    <a:lnT>
                      <a:noFill/>
                    </a:lnT>
                    <a:lnB>
                      <a:noFill/>
                    </a:lnB>
                    <a:solidFill>
                      <a:schemeClr val="accent2">
                        <a:lumMod val="40000"/>
                        <a:lumOff val="60000"/>
                      </a:schemeClr>
                    </a:solidFill>
                  </a:tcPr>
                </a:tc>
                <a:tc>
                  <a:txBody>
                    <a:bodyPr/>
                    <a:lstStyle/>
                    <a:p>
                      <a:pPr algn="ctr"/>
                      <a:r>
                        <a:rPr lang="en-CA" sz="1800" dirty="0"/>
                        <a:t>PM</a:t>
                      </a:r>
                      <a:r>
                        <a:rPr lang="en-CA" sz="1800" baseline="-25000" dirty="0"/>
                        <a:t>2.5</a:t>
                      </a:r>
                      <a:br>
                        <a:rPr lang="en-CA" sz="1800" dirty="0"/>
                      </a:br>
                      <a:r>
                        <a:rPr lang="en-CA" sz="1800" dirty="0"/>
                        <a:t>day</a:t>
                      </a:r>
                      <a:br>
                        <a:rPr lang="en-CA" sz="1800" dirty="0"/>
                      </a:br>
                      <a:r>
                        <a:rPr lang="en-CA" sz="1800" dirty="0"/>
                        <a:t>29µg/m³</a:t>
                      </a:r>
                    </a:p>
                  </a:txBody>
                  <a:tcPr anchor="ctr">
                    <a:lnL>
                      <a:noFill/>
                    </a:lnL>
                    <a:lnR>
                      <a:noFill/>
                    </a:lnR>
                    <a:lnT w="12700" cmpd="sng">
                      <a:noFill/>
                      <a:prstDash val="solid"/>
                    </a:lnT>
                    <a:lnB>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CA" sz="1800" dirty="0"/>
                        <a:t>CO</a:t>
                      </a:r>
                      <a:br>
                        <a:rPr lang="en-CA" sz="1800" dirty="0"/>
                      </a:br>
                      <a:r>
                        <a:rPr lang="en-CA" sz="1800" dirty="0"/>
                        <a:t>hour</a:t>
                      </a:r>
                      <a:br>
                        <a:rPr lang="en-CA" sz="1800" dirty="0"/>
                      </a:br>
                      <a:r>
                        <a:rPr lang="en-CA" sz="1800" dirty="0"/>
                        <a:t>13ppm</a:t>
                      </a:r>
                    </a:p>
                  </a:txBody>
                  <a:tcPr anchor="ctr">
                    <a:lnL>
                      <a:noFill/>
                    </a:lnL>
                    <a:lnR>
                      <a:noFill/>
                    </a:lnR>
                    <a:lnT w="12700" cmpd="sng">
                      <a:noFill/>
                      <a:prstDash val="solid"/>
                    </a:lnT>
                    <a:lnB>
                      <a:noFill/>
                    </a:lnB>
                    <a:lnTlToBr w="12700" cmpd="sng">
                      <a:noFill/>
                      <a:prstDash val="solid"/>
                    </a:lnTlToBr>
                    <a:lnBlToTr w="12700" cmpd="sng">
                      <a:noFill/>
                      <a:prstDash val="solid"/>
                    </a:lnBlToTr>
                    <a:solidFill>
                      <a:schemeClr val="bg2">
                        <a:lumMod val="90000"/>
                      </a:schemeClr>
                    </a:solidFill>
                  </a:tcPr>
                </a:tc>
                <a:tc>
                  <a:txBody>
                    <a:bodyPr/>
                    <a:lstStyle/>
                    <a:p>
                      <a:pPr algn="ctr"/>
                      <a:r>
                        <a:rPr lang="en-CA" sz="1800" dirty="0"/>
                        <a:t>CO</a:t>
                      </a:r>
                      <a:br>
                        <a:rPr lang="en-CA" sz="1800" dirty="0"/>
                      </a:br>
                      <a:r>
                        <a:rPr lang="en-CA" sz="1800" dirty="0"/>
                        <a:t>8-hour</a:t>
                      </a:r>
                      <a:br>
                        <a:rPr lang="en-CA" sz="1800" dirty="0"/>
                      </a:br>
                      <a:r>
                        <a:rPr lang="en-CA" sz="1800" dirty="0"/>
                        <a:t>5ppm</a:t>
                      </a:r>
                    </a:p>
                  </a:txBody>
                  <a:tcPr anchor="ctr">
                    <a:lnL>
                      <a:noFill/>
                    </a:lnL>
                    <a:lnR>
                      <a:noFill/>
                    </a:lnR>
                    <a:lnT>
                      <a:noFill/>
                    </a:lnT>
                    <a:lnB>
                      <a:noFill/>
                    </a:lnB>
                    <a:solidFill>
                      <a:schemeClr val="bg2">
                        <a:lumMod val="90000"/>
                      </a:schemeClr>
                    </a:solidFill>
                  </a:tcPr>
                </a:tc>
                <a:extLst>
                  <a:ext uri="{0D108BD9-81ED-4DB2-BD59-A6C34878D82A}">
                    <a16:rowId xmlns:a16="http://schemas.microsoft.com/office/drawing/2014/main" val="3912582453"/>
                  </a:ext>
                </a:extLst>
              </a:tr>
              <a:tr h="365760">
                <a:tc>
                  <a:txBody>
                    <a:bodyPr/>
                    <a:lstStyle/>
                    <a:p>
                      <a:pPr algn="ctr"/>
                      <a:r>
                        <a:rPr lang="en-CA" sz="1800" dirty="0">
                          <a:solidFill>
                            <a:srgbClr val="000000"/>
                          </a:solidFill>
                          <a:effectLst/>
                        </a:rPr>
                        <a:t>0</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0</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solidFill>
                            <a:srgbClr val="000000"/>
                          </a:solidFill>
                          <a:effectLst/>
                        </a:rPr>
                        <a:t>67</a:t>
                      </a:r>
                    </a:p>
                  </a:txBody>
                  <a:tcPr anchor="ctr">
                    <a:lnL>
                      <a:noFill/>
                    </a:lnL>
                    <a:lnR>
                      <a:noFill/>
                    </a:lnR>
                    <a:lnT>
                      <a:noFill/>
                    </a:lnT>
                    <a:lnB>
                      <a:noFill/>
                    </a:lnB>
                    <a:solidFill>
                      <a:schemeClr val="accent5">
                        <a:lumMod val="40000"/>
                        <a:lumOff val="60000"/>
                      </a:schemeClr>
                    </a:solidFill>
                  </a:tcPr>
                </a:tc>
                <a:tc>
                  <a:txBody>
                    <a:bodyPr/>
                    <a:lstStyle/>
                    <a:p>
                      <a:pPr algn="ctr"/>
                      <a:r>
                        <a:rPr lang="en-CA" sz="1800" dirty="0">
                          <a:solidFill>
                            <a:srgbClr val="000000"/>
                          </a:solidFill>
                          <a:effectLst/>
                        </a:rPr>
                        <a:t>10</a:t>
                      </a:r>
                    </a:p>
                  </a:txBody>
                  <a:tcPr anchor="ctr">
                    <a:lnL>
                      <a:noFill/>
                    </a:lnL>
                    <a:lnR>
                      <a:noFill/>
                    </a:lnR>
                    <a:lnT>
                      <a:noFill/>
                    </a:lnT>
                    <a:lnB>
                      <a:noFill/>
                    </a:lnB>
                    <a:solidFill>
                      <a:schemeClr val="accent5">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accent4">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accent6">
                        <a:lumMod val="40000"/>
                        <a:lumOff val="60000"/>
                      </a:schemeClr>
                    </a:solidFill>
                  </a:tcPr>
                </a:tc>
                <a:tc>
                  <a:txBody>
                    <a:bodyPr/>
                    <a:lstStyle/>
                    <a:p>
                      <a:pPr algn="ctr"/>
                      <a:r>
                        <a:rPr lang="en-CA" sz="1800" dirty="0">
                          <a:solidFill>
                            <a:srgbClr val="000000"/>
                          </a:solidFill>
                          <a:effectLst/>
                        </a:rPr>
                        <a:t>54</a:t>
                      </a:r>
                    </a:p>
                  </a:txBody>
                  <a:tcPr anchor="ctr">
                    <a:lnL>
                      <a:noFill/>
                    </a:lnL>
                    <a:lnR>
                      <a:noFill/>
                    </a:lnR>
                    <a:lnT>
                      <a:noFill/>
                    </a:lnT>
                    <a:lnB>
                      <a:noFill/>
                    </a:lnB>
                    <a:solidFill>
                      <a:schemeClr val="accent2">
                        <a:lumMod val="40000"/>
                        <a:lumOff val="60000"/>
                      </a:schemeClr>
                    </a:solidFill>
                  </a:tcPr>
                </a:tc>
                <a:tc>
                  <a:txBody>
                    <a:bodyPr/>
                    <a:lstStyle/>
                    <a:p>
                      <a:pPr algn="ctr"/>
                      <a:r>
                        <a:rPr lang="en-CA" sz="1800" dirty="0">
                          <a:solidFill>
                            <a:srgbClr val="000000"/>
                          </a:solidFill>
                          <a:effectLst/>
                        </a:rPr>
                        <a:t>23</a:t>
                      </a:r>
                    </a:p>
                  </a:txBody>
                  <a:tcPr anchor="ctr">
                    <a:lnL>
                      <a:noFill/>
                    </a:lnL>
                    <a:lnR>
                      <a:noFill/>
                    </a:lnR>
                    <a:lnT>
                      <a:noFill/>
                    </a:lnT>
                    <a:lnB>
                      <a:noFill/>
                    </a:lnB>
                    <a:solidFill>
                      <a:schemeClr val="accent2">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bg2">
                        <a:lumMod val="90000"/>
                      </a:schemeClr>
                    </a:solidFill>
                  </a:tcPr>
                </a:tc>
                <a:tc>
                  <a:txBody>
                    <a:bodyPr/>
                    <a:lstStyle/>
                    <a:p>
                      <a:pPr algn="ctr"/>
                      <a:r>
                        <a:rPr lang="en-CA" sz="1800" dirty="0"/>
                        <a:t>0</a:t>
                      </a:r>
                    </a:p>
                  </a:txBody>
                  <a:tcPr anchor="ctr">
                    <a:lnL>
                      <a:noFill/>
                    </a:lnL>
                    <a:lnR>
                      <a:noFill/>
                    </a:lnR>
                    <a:lnT>
                      <a:noFill/>
                    </a:lnT>
                    <a:lnB>
                      <a:noFill/>
                    </a:lnB>
                    <a:solidFill>
                      <a:schemeClr val="bg2">
                        <a:lumMod val="90000"/>
                      </a:schemeClr>
                    </a:solidFill>
                  </a:tcPr>
                </a:tc>
                <a:extLst>
                  <a:ext uri="{0D108BD9-81ED-4DB2-BD59-A6C34878D82A}">
                    <a16:rowId xmlns:a16="http://schemas.microsoft.com/office/drawing/2014/main" val="1134815444"/>
                  </a:ext>
                </a:extLst>
              </a:tr>
            </a:tbl>
          </a:graphicData>
        </a:graphic>
      </p:graphicFrame>
      <p:sp>
        <p:nvSpPr>
          <p:cNvPr id="5" name="Footer Placeholder 4">
            <a:extLst>
              <a:ext uri="{FF2B5EF4-FFF2-40B4-BE49-F238E27FC236}">
                <a16:creationId xmlns:a16="http://schemas.microsoft.com/office/drawing/2014/main" id="{72F5B5C0-A35F-6999-8D50-D9820C3DD26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Annual General Meeting</a:t>
            </a:r>
          </a:p>
        </p:txBody>
      </p:sp>
      <p:sp>
        <p:nvSpPr>
          <p:cNvPr id="8" name="TextBox 7">
            <a:extLst>
              <a:ext uri="{FF2B5EF4-FFF2-40B4-BE49-F238E27FC236}">
                <a16:creationId xmlns:a16="http://schemas.microsoft.com/office/drawing/2014/main" id="{5F23919F-9803-779F-1BAD-1E877486323C}"/>
              </a:ext>
            </a:extLst>
          </p:cNvPr>
          <p:cNvSpPr txBox="1"/>
          <p:nvPr/>
        </p:nvSpPr>
        <p:spPr>
          <a:xfrm>
            <a:off x="0" y="4831388"/>
            <a:ext cx="12192000" cy="16312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Operational times less than 90 percent in 2023:</a:t>
            </a:r>
          </a:p>
          <a:p>
            <a:pPr marL="342900" indent="-342900">
              <a:buFont typeface="Arial" panose="020B0604020202020204" pitchFamily="34" charset="0"/>
              <a:buChar char="•"/>
              <a:defRPr/>
            </a:pPr>
            <a:r>
              <a:rPr lang="en-US" sz="2400" dirty="0">
                <a:solidFill>
                  <a:prstClr val="black"/>
                </a:solidFill>
                <a:latin typeface="Calibri" panose="020F0502020204030204"/>
              </a:rPr>
              <a:t>Steeper station was shut down in June 2023 due to fires near transformers and lines &lt;90% (77% uptime)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Hinton-Drinnan, July 2023, TRS  &lt;90% (84% uptime) due to maintenance on analyzer</a:t>
            </a:r>
          </a:p>
        </p:txBody>
      </p:sp>
      <p:graphicFrame>
        <p:nvGraphicFramePr>
          <p:cNvPr id="3" name="Content Placeholder 5">
            <a:extLst>
              <a:ext uri="{FF2B5EF4-FFF2-40B4-BE49-F238E27FC236}">
                <a16:creationId xmlns:a16="http://schemas.microsoft.com/office/drawing/2014/main" id="{3B75039E-DFEF-B2EC-7F43-72833787A238}"/>
              </a:ext>
            </a:extLst>
          </p:cNvPr>
          <p:cNvGraphicFramePr>
            <a:graphicFrameLocks/>
          </p:cNvGraphicFramePr>
          <p:nvPr>
            <p:extLst>
              <p:ext uri="{D42A27DB-BD31-4B8C-83A1-F6EECF244321}">
                <p14:modId xmlns:p14="http://schemas.microsoft.com/office/powerpoint/2010/main" val="4062497855"/>
              </p:ext>
            </p:extLst>
          </p:nvPr>
        </p:nvGraphicFramePr>
        <p:xfrm>
          <a:off x="0" y="2851953"/>
          <a:ext cx="12192001" cy="1954758"/>
        </p:xfrm>
        <a:graphic>
          <a:graphicData uri="http://schemas.openxmlformats.org/drawingml/2006/table">
            <a:tbl>
              <a:tblPr/>
              <a:tblGrid>
                <a:gridCol w="1108364">
                  <a:extLst>
                    <a:ext uri="{9D8B030D-6E8A-4147-A177-3AD203B41FA5}">
                      <a16:colId xmlns:a16="http://schemas.microsoft.com/office/drawing/2014/main" val="383573573"/>
                    </a:ext>
                  </a:extLst>
                </a:gridCol>
                <a:gridCol w="1108364">
                  <a:extLst>
                    <a:ext uri="{9D8B030D-6E8A-4147-A177-3AD203B41FA5}">
                      <a16:colId xmlns:a16="http://schemas.microsoft.com/office/drawing/2014/main" val="796860913"/>
                    </a:ext>
                  </a:extLst>
                </a:gridCol>
                <a:gridCol w="1108364">
                  <a:extLst>
                    <a:ext uri="{9D8B030D-6E8A-4147-A177-3AD203B41FA5}">
                      <a16:colId xmlns:a16="http://schemas.microsoft.com/office/drawing/2014/main" val="690380930"/>
                    </a:ext>
                  </a:extLst>
                </a:gridCol>
                <a:gridCol w="1108364">
                  <a:extLst>
                    <a:ext uri="{9D8B030D-6E8A-4147-A177-3AD203B41FA5}">
                      <a16:colId xmlns:a16="http://schemas.microsoft.com/office/drawing/2014/main" val="2575209326"/>
                    </a:ext>
                  </a:extLst>
                </a:gridCol>
                <a:gridCol w="1108364">
                  <a:extLst>
                    <a:ext uri="{9D8B030D-6E8A-4147-A177-3AD203B41FA5}">
                      <a16:colId xmlns:a16="http://schemas.microsoft.com/office/drawing/2014/main" val="2029194945"/>
                    </a:ext>
                  </a:extLst>
                </a:gridCol>
                <a:gridCol w="1108364">
                  <a:extLst>
                    <a:ext uri="{9D8B030D-6E8A-4147-A177-3AD203B41FA5}">
                      <a16:colId xmlns:a16="http://schemas.microsoft.com/office/drawing/2014/main" val="2311716135"/>
                    </a:ext>
                  </a:extLst>
                </a:gridCol>
                <a:gridCol w="1108364">
                  <a:extLst>
                    <a:ext uri="{9D8B030D-6E8A-4147-A177-3AD203B41FA5}">
                      <a16:colId xmlns:a16="http://schemas.microsoft.com/office/drawing/2014/main" val="904756206"/>
                    </a:ext>
                  </a:extLst>
                </a:gridCol>
                <a:gridCol w="1195881">
                  <a:extLst>
                    <a:ext uri="{9D8B030D-6E8A-4147-A177-3AD203B41FA5}">
                      <a16:colId xmlns:a16="http://schemas.microsoft.com/office/drawing/2014/main" val="1158176424"/>
                    </a:ext>
                  </a:extLst>
                </a:gridCol>
                <a:gridCol w="1193181">
                  <a:extLst>
                    <a:ext uri="{9D8B030D-6E8A-4147-A177-3AD203B41FA5}">
                      <a16:colId xmlns:a16="http://schemas.microsoft.com/office/drawing/2014/main" val="2649239261"/>
                    </a:ext>
                  </a:extLst>
                </a:gridCol>
                <a:gridCol w="1048214">
                  <a:extLst>
                    <a:ext uri="{9D8B030D-6E8A-4147-A177-3AD203B41FA5}">
                      <a16:colId xmlns:a16="http://schemas.microsoft.com/office/drawing/2014/main" val="2576731330"/>
                    </a:ext>
                  </a:extLst>
                </a:gridCol>
                <a:gridCol w="996177">
                  <a:extLst>
                    <a:ext uri="{9D8B030D-6E8A-4147-A177-3AD203B41FA5}">
                      <a16:colId xmlns:a16="http://schemas.microsoft.com/office/drawing/2014/main" val="2559276762"/>
                    </a:ext>
                  </a:extLst>
                </a:gridCol>
              </a:tblGrid>
              <a:tr h="365760">
                <a:tc gridSpan="11">
                  <a:txBody>
                    <a:bodyPr/>
                    <a:lstStyle/>
                    <a:p>
                      <a:pPr algn="l"/>
                      <a:r>
                        <a:rPr lang="en-US" sz="2800" b="1" dirty="0"/>
                        <a:t>Readings above the AAAQO and AAAQG in 2023</a:t>
                      </a:r>
                    </a:p>
                  </a:txBody>
                  <a:tcPr anchor="ctr">
                    <a:lnL>
                      <a:noFill/>
                    </a:lnL>
                    <a:lnR>
                      <a:noFill/>
                    </a:lnR>
                    <a:lnT>
                      <a:noFill/>
                    </a:lnT>
                    <a:lnB>
                      <a:noFill/>
                    </a:lnB>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lnL w="12700" cmpd="sng">
                      <a:noFill/>
                      <a:prstDash val="solid"/>
                    </a:lnL>
                  </a:tcPr>
                </a:tc>
                <a:tc hMerge="1">
                  <a:txBody>
                    <a:bodyPr/>
                    <a:lstStyle/>
                    <a:p>
                      <a:endParaRPr lang="en-CA"/>
                    </a:p>
                  </a:txBody>
                  <a:tcPr>
                    <a:lnL w="12700" cmpd="sng">
                      <a:noFill/>
                      <a:prstDash val="solid"/>
                    </a:lnL>
                  </a:tcPr>
                </a:tc>
                <a:tc hMerge="1">
                  <a:txBody>
                    <a:bodyPr/>
                    <a:lstStyle/>
                    <a:p>
                      <a:pPr algn="ctr"/>
                      <a:endParaRPr lang="en-US" sz="1800"/>
                    </a:p>
                  </a:txBody>
                  <a:tcPr anchor="ctr">
                    <a:lnL>
                      <a:noFill/>
                    </a:lnL>
                    <a:lnR>
                      <a:noFill/>
                    </a:lnR>
                    <a:lnT>
                      <a:noFill/>
                    </a:lnT>
                    <a:lnB>
                      <a:noFill/>
                    </a:lnB>
                  </a:tcPr>
                </a:tc>
                <a:extLst>
                  <a:ext uri="{0D108BD9-81ED-4DB2-BD59-A6C34878D82A}">
                    <a16:rowId xmlns:a16="http://schemas.microsoft.com/office/drawing/2014/main" val="1277282966"/>
                  </a:ext>
                </a:extLst>
              </a:tr>
              <a:tr h="1070838">
                <a:tc>
                  <a:txBody>
                    <a:bodyPr/>
                    <a:lstStyle/>
                    <a:p>
                      <a:pPr algn="ctr"/>
                      <a:r>
                        <a:rPr lang="en-CA" sz="1800" dirty="0"/>
                        <a:t>SO₂</a:t>
                      </a:r>
                      <a:br>
                        <a:rPr lang="en-CA" sz="1800" dirty="0"/>
                      </a:br>
                      <a:r>
                        <a:rPr lang="en-CA" sz="1800" dirty="0"/>
                        <a:t>hour</a:t>
                      </a:r>
                      <a:br>
                        <a:rPr lang="en-CA" sz="1800" dirty="0"/>
                      </a:br>
                      <a:r>
                        <a:rPr lang="en-CA" sz="1800" dirty="0"/>
                        <a:t>172ppb</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SO₂</a:t>
                      </a:r>
                      <a:br>
                        <a:rPr lang="en-CA" sz="1800" dirty="0"/>
                      </a:br>
                      <a:r>
                        <a:rPr lang="en-CA" sz="1800" dirty="0"/>
                        <a:t>day</a:t>
                      </a:r>
                      <a:br>
                        <a:rPr lang="en-CA" sz="1800" dirty="0"/>
                      </a:br>
                      <a:r>
                        <a:rPr lang="en-CA" sz="1800" dirty="0"/>
                        <a:t>48ppb</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SO₂</a:t>
                      </a:r>
                      <a:br>
                        <a:rPr lang="en-CA" sz="1800" dirty="0"/>
                      </a:br>
                      <a:r>
                        <a:rPr lang="en-CA" sz="1800" dirty="0"/>
                        <a:t>month</a:t>
                      </a:r>
                      <a:br>
                        <a:rPr lang="en-CA" sz="1800" dirty="0"/>
                      </a:br>
                      <a:r>
                        <a:rPr lang="en-CA" sz="1800" dirty="0"/>
                        <a:t>11ppb</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H₂S</a:t>
                      </a:r>
                      <a:br>
                        <a:rPr lang="en-CA" sz="1800" dirty="0"/>
                      </a:br>
                      <a:r>
                        <a:rPr lang="en-CA" sz="1800" dirty="0"/>
                        <a:t>hour</a:t>
                      </a:r>
                      <a:br>
                        <a:rPr lang="en-CA" sz="1800" dirty="0"/>
                      </a:br>
                      <a:r>
                        <a:rPr lang="en-CA" sz="1800" dirty="0"/>
                        <a:t>10ppb</a:t>
                      </a:r>
                    </a:p>
                  </a:txBody>
                  <a:tcPr anchor="ctr">
                    <a:lnL>
                      <a:noFill/>
                    </a:lnL>
                    <a:lnR>
                      <a:noFill/>
                    </a:lnR>
                    <a:lnT>
                      <a:noFill/>
                    </a:lnT>
                    <a:lnB>
                      <a:noFill/>
                    </a:lnB>
                    <a:solidFill>
                      <a:schemeClr val="accent5">
                        <a:lumMod val="40000"/>
                        <a:lumOff val="60000"/>
                      </a:schemeClr>
                    </a:solidFill>
                  </a:tcPr>
                </a:tc>
                <a:tc>
                  <a:txBody>
                    <a:bodyPr/>
                    <a:lstStyle/>
                    <a:p>
                      <a:pPr algn="ctr"/>
                      <a:r>
                        <a:rPr lang="en-CA" sz="1800"/>
                        <a:t>H₂S</a:t>
                      </a:r>
                      <a:br>
                        <a:rPr lang="en-CA" sz="1800"/>
                      </a:br>
                      <a:r>
                        <a:rPr lang="en-CA" sz="1800"/>
                        <a:t>day</a:t>
                      </a:r>
                      <a:br>
                        <a:rPr lang="en-CA" sz="1800"/>
                      </a:br>
                      <a:r>
                        <a:rPr lang="en-CA" sz="1800"/>
                        <a:t>3ppb</a:t>
                      </a:r>
                    </a:p>
                  </a:txBody>
                  <a:tcPr anchor="ctr">
                    <a:lnL>
                      <a:noFill/>
                    </a:lnL>
                    <a:lnR>
                      <a:noFill/>
                    </a:lnR>
                    <a:lnT>
                      <a:noFill/>
                    </a:lnT>
                    <a:lnB>
                      <a:noFill/>
                    </a:lnB>
                    <a:solidFill>
                      <a:schemeClr val="accent5">
                        <a:lumMod val="40000"/>
                        <a:lumOff val="60000"/>
                      </a:schemeClr>
                    </a:solidFill>
                  </a:tcPr>
                </a:tc>
                <a:tc>
                  <a:txBody>
                    <a:bodyPr/>
                    <a:lstStyle/>
                    <a:p>
                      <a:pPr algn="ctr"/>
                      <a:r>
                        <a:rPr lang="en-CA" sz="1800" dirty="0"/>
                        <a:t>NO₂</a:t>
                      </a:r>
                      <a:br>
                        <a:rPr lang="en-CA" sz="1800" dirty="0"/>
                      </a:br>
                      <a:r>
                        <a:rPr lang="en-CA" sz="1800" dirty="0"/>
                        <a:t>hour</a:t>
                      </a:r>
                      <a:br>
                        <a:rPr lang="en-CA" sz="1800" dirty="0"/>
                      </a:br>
                      <a:r>
                        <a:rPr lang="en-CA" sz="1800" dirty="0"/>
                        <a:t>159ppb</a:t>
                      </a:r>
                    </a:p>
                  </a:txBody>
                  <a:tcPr anchor="ctr">
                    <a:lnL>
                      <a:noFill/>
                    </a:lnL>
                    <a:lnR>
                      <a:noFill/>
                    </a:lnR>
                    <a:lnT>
                      <a:noFill/>
                    </a:lnT>
                    <a:lnB>
                      <a:noFill/>
                    </a:lnB>
                    <a:solidFill>
                      <a:schemeClr val="accent4">
                        <a:lumMod val="40000"/>
                        <a:lumOff val="60000"/>
                      </a:schemeClr>
                    </a:solidFill>
                  </a:tcPr>
                </a:tc>
                <a:tc>
                  <a:txBody>
                    <a:bodyPr/>
                    <a:lstStyle/>
                    <a:p>
                      <a:pPr algn="ctr"/>
                      <a:r>
                        <a:rPr lang="en-CA" sz="1800" dirty="0"/>
                        <a:t>O₃</a:t>
                      </a:r>
                      <a:br>
                        <a:rPr lang="en-CA" sz="1800" dirty="0"/>
                      </a:br>
                      <a:r>
                        <a:rPr lang="en-CA" sz="1800" dirty="0"/>
                        <a:t>hour</a:t>
                      </a:r>
                      <a:br>
                        <a:rPr lang="en-CA" sz="1800" dirty="0"/>
                      </a:br>
                      <a:r>
                        <a:rPr lang="en-CA" sz="1800" dirty="0"/>
                        <a:t>76ppb</a:t>
                      </a:r>
                    </a:p>
                  </a:txBody>
                  <a:tcPr anchor="ctr">
                    <a:lnL>
                      <a:noFill/>
                    </a:lnL>
                    <a:lnR>
                      <a:noFill/>
                    </a:lnR>
                    <a:lnT>
                      <a:noFill/>
                    </a:lnT>
                    <a:lnB>
                      <a:noFill/>
                    </a:lnB>
                    <a:solidFill>
                      <a:schemeClr val="accent6">
                        <a:lumMod val="40000"/>
                        <a:lumOff val="60000"/>
                      </a:schemeClr>
                    </a:solidFill>
                  </a:tcPr>
                </a:tc>
                <a:tc>
                  <a:txBody>
                    <a:bodyPr/>
                    <a:lstStyle/>
                    <a:p>
                      <a:pPr algn="ctr"/>
                      <a:r>
                        <a:rPr lang="en-CA" sz="1800" dirty="0"/>
                        <a:t>PM</a:t>
                      </a:r>
                      <a:r>
                        <a:rPr lang="en-CA" sz="1800" baseline="-25000" dirty="0"/>
                        <a:t>2.5</a:t>
                      </a:r>
                      <a:br>
                        <a:rPr lang="en-CA" sz="1800" dirty="0"/>
                      </a:br>
                      <a:r>
                        <a:rPr lang="en-CA" sz="1800" dirty="0"/>
                        <a:t>hour</a:t>
                      </a:r>
                      <a:br>
                        <a:rPr lang="en-CA" sz="1800" dirty="0"/>
                      </a:br>
                      <a:r>
                        <a:rPr lang="en-CA" sz="1800" dirty="0"/>
                        <a:t>80µg/m³</a:t>
                      </a:r>
                    </a:p>
                  </a:txBody>
                  <a:tcPr anchor="ctr">
                    <a:lnL>
                      <a:noFill/>
                    </a:lnL>
                    <a:lnR>
                      <a:noFill/>
                    </a:lnR>
                    <a:lnT>
                      <a:noFill/>
                    </a:lnT>
                    <a:lnB>
                      <a:noFill/>
                    </a:lnB>
                    <a:solidFill>
                      <a:schemeClr val="accent2">
                        <a:lumMod val="40000"/>
                        <a:lumOff val="60000"/>
                      </a:schemeClr>
                    </a:solidFill>
                  </a:tcPr>
                </a:tc>
                <a:tc>
                  <a:txBody>
                    <a:bodyPr/>
                    <a:lstStyle/>
                    <a:p>
                      <a:pPr algn="ctr"/>
                      <a:r>
                        <a:rPr lang="en-CA" sz="1800" dirty="0"/>
                        <a:t>PM</a:t>
                      </a:r>
                      <a:r>
                        <a:rPr lang="en-CA" sz="1800" baseline="-25000" dirty="0"/>
                        <a:t>2.5</a:t>
                      </a:r>
                      <a:br>
                        <a:rPr lang="en-CA" sz="1800" dirty="0"/>
                      </a:br>
                      <a:r>
                        <a:rPr lang="en-CA" sz="1800" dirty="0"/>
                        <a:t>day</a:t>
                      </a:r>
                      <a:br>
                        <a:rPr lang="en-CA" sz="1800" dirty="0"/>
                      </a:br>
                      <a:r>
                        <a:rPr lang="en-CA" sz="1800" dirty="0"/>
                        <a:t>29µg/m³</a:t>
                      </a:r>
                    </a:p>
                  </a:txBody>
                  <a:tcPr anchor="ctr">
                    <a:lnL>
                      <a:noFill/>
                    </a:lnL>
                    <a:lnR>
                      <a:noFill/>
                    </a:lnR>
                    <a:lnT w="12700" cmpd="sng">
                      <a:noFill/>
                      <a:prstDash val="solid"/>
                    </a:lnT>
                    <a:lnB>
                      <a:noFill/>
                    </a:lnB>
                    <a:lnTlToBr w="12700" cmpd="sng">
                      <a:noFill/>
                      <a:prstDash val="solid"/>
                    </a:lnTlToBr>
                    <a:lnBlToTr w="12700" cmpd="sng">
                      <a:noFill/>
                      <a:prstDash val="solid"/>
                    </a:lnBlToTr>
                    <a:solidFill>
                      <a:schemeClr val="accent2">
                        <a:lumMod val="40000"/>
                        <a:lumOff val="60000"/>
                      </a:schemeClr>
                    </a:solidFill>
                  </a:tcPr>
                </a:tc>
                <a:tc>
                  <a:txBody>
                    <a:bodyPr/>
                    <a:lstStyle/>
                    <a:p>
                      <a:pPr algn="ctr"/>
                      <a:r>
                        <a:rPr lang="en-CA" sz="1800" dirty="0"/>
                        <a:t>CO</a:t>
                      </a:r>
                      <a:br>
                        <a:rPr lang="en-CA" sz="1800" dirty="0"/>
                      </a:br>
                      <a:r>
                        <a:rPr lang="en-CA" sz="1800" dirty="0"/>
                        <a:t>hour</a:t>
                      </a:r>
                      <a:br>
                        <a:rPr lang="en-CA" sz="1800" dirty="0"/>
                      </a:br>
                      <a:r>
                        <a:rPr lang="en-CA" sz="1800" dirty="0"/>
                        <a:t>13ppm</a:t>
                      </a:r>
                    </a:p>
                  </a:txBody>
                  <a:tcPr anchor="ctr">
                    <a:lnL>
                      <a:noFill/>
                    </a:lnL>
                    <a:lnR>
                      <a:noFill/>
                    </a:lnR>
                    <a:lnT w="12700" cmpd="sng">
                      <a:noFill/>
                      <a:prstDash val="solid"/>
                    </a:lnT>
                    <a:lnB>
                      <a:noFill/>
                    </a:lnB>
                    <a:lnTlToBr w="12700" cmpd="sng">
                      <a:noFill/>
                      <a:prstDash val="solid"/>
                    </a:lnTlToBr>
                    <a:lnBlToTr w="12700" cmpd="sng">
                      <a:noFill/>
                      <a:prstDash val="solid"/>
                    </a:lnBlToTr>
                    <a:solidFill>
                      <a:schemeClr val="bg2">
                        <a:lumMod val="90000"/>
                      </a:schemeClr>
                    </a:solidFill>
                  </a:tcPr>
                </a:tc>
                <a:tc>
                  <a:txBody>
                    <a:bodyPr/>
                    <a:lstStyle/>
                    <a:p>
                      <a:pPr algn="ctr"/>
                      <a:r>
                        <a:rPr lang="en-CA" sz="1800" dirty="0"/>
                        <a:t>CO</a:t>
                      </a:r>
                      <a:br>
                        <a:rPr lang="en-CA" sz="1800" dirty="0"/>
                      </a:br>
                      <a:r>
                        <a:rPr lang="en-CA" sz="1800" dirty="0"/>
                        <a:t>8-hour</a:t>
                      </a:r>
                      <a:br>
                        <a:rPr lang="en-CA" sz="1800" dirty="0"/>
                      </a:br>
                      <a:r>
                        <a:rPr lang="en-CA" sz="1800" dirty="0"/>
                        <a:t>5ppm</a:t>
                      </a:r>
                    </a:p>
                  </a:txBody>
                  <a:tcPr anchor="ctr">
                    <a:lnL>
                      <a:noFill/>
                    </a:lnL>
                    <a:lnR>
                      <a:noFill/>
                    </a:lnR>
                    <a:lnT>
                      <a:noFill/>
                    </a:lnT>
                    <a:lnB>
                      <a:noFill/>
                    </a:lnB>
                    <a:solidFill>
                      <a:schemeClr val="bg2">
                        <a:lumMod val="90000"/>
                      </a:schemeClr>
                    </a:solidFill>
                  </a:tcPr>
                </a:tc>
                <a:extLst>
                  <a:ext uri="{0D108BD9-81ED-4DB2-BD59-A6C34878D82A}">
                    <a16:rowId xmlns:a16="http://schemas.microsoft.com/office/drawing/2014/main" val="3912582453"/>
                  </a:ext>
                </a:extLst>
              </a:tr>
              <a:tr h="365760">
                <a:tc>
                  <a:txBody>
                    <a:bodyPr/>
                    <a:lstStyle/>
                    <a:p>
                      <a:pPr algn="ctr"/>
                      <a:r>
                        <a:rPr lang="en-CA" sz="1800" dirty="0">
                          <a:solidFill>
                            <a:srgbClr val="000000"/>
                          </a:solidFill>
                          <a:effectLst/>
                        </a:rPr>
                        <a:t>0</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t>0</a:t>
                      </a:r>
                    </a:p>
                  </a:txBody>
                  <a:tcPr anchor="ctr">
                    <a:lnL>
                      <a:noFill/>
                    </a:lnL>
                    <a:lnR>
                      <a:noFill/>
                    </a:lnR>
                    <a:lnT>
                      <a:noFill/>
                    </a:lnT>
                    <a:lnB>
                      <a:noFill/>
                    </a:lnB>
                    <a:solidFill>
                      <a:schemeClr val="accent1">
                        <a:lumMod val="40000"/>
                        <a:lumOff val="60000"/>
                      </a:schemeClr>
                    </a:solidFill>
                  </a:tcPr>
                </a:tc>
                <a:tc>
                  <a:txBody>
                    <a:bodyPr/>
                    <a:lstStyle/>
                    <a:p>
                      <a:pPr algn="ctr"/>
                      <a:r>
                        <a:rPr lang="en-CA" sz="1800" dirty="0">
                          <a:solidFill>
                            <a:srgbClr val="000000"/>
                          </a:solidFill>
                          <a:effectLst/>
                        </a:rPr>
                        <a:t>9</a:t>
                      </a:r>
                    </a:p>
                  </a:txBody>
                  <a:tcPr anchor="ctr">
                    <a:lnL>
                      <a:noFill/>
                    </a:lnL>
                    <a:lnR>
                      <a:noFill/>
                    </a:lnR>
                    <a:lnT>
                      <a:noFill/>
                    </a:lnT>
                    <a:lnB>
                      <a:noFill/>
                    </a:lnB>
                    <a:solidFill>
                      <a:schemeClr val="accent5">
                        <a:lumMod val="40000"/>
                        <a:lumOff val="60000"/>
                      </a:schemeClr>
                    </a:solidFill>
                  </a:tcPr>
                </a:tc>
                <a:tc>
                  <a:txBody>
                    <a:bodyPr/>
                    <a:lstStyle/>
                    <a:p>
                      <a:pPr algn="ctr"/>
                      <a:r>
                        <a:rPr lang="en-CA" sz="1800" dirty="0">
                          <a:solidFill>
                            <a:srgbClr val="000000"/>
                          </a:solidFill>
                          <a:effectLst/>
                        </a:rPr>
                        <a:t>1</a:t>
                      </a:r>
                    </a:p>
                  </a:txBody>
                  <a:tcPr anchor="ctr">
                    <a:lnL>
                      <a:noFill/>
                    </a:lnL>
                    <a:lnR>
                      <a:noFill/>
                    </a:lnR>
                    <a:lnT>
                      <a:noFill/>
                    </a:lnT>
                    <a:lnB>
                      <a:noFill/>
                    </a:lnB>
                    <a:solidFill>
                      <a:schemeClr val="accent5">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accent4">
                        <a:lumMod val="40000"/>
                        <a:lumOff val="60000"/>
                      </a:schemeClr>
                    </a:solidFill>
                  </a:tcPr>
                </a:tc>
                <a:tc>
                  <a:txBody>
                    <a:bodyPr/>
                    <a:lstStyle/>
                    <a:p>
                      <a:pPr algn="ctr"/>
                      <a:r>
                        <a:rPr lang="en-CA" sz="1800" dirty="0">
                          <a:solidFill>
                            <a:srgbClr val="000000"/>
                          </a:solidFill>
                          <a:effectLst/>
                        </a:rPr>
                        <a:t>108</a:t>
                      </a:r>
                    </a:p>
                  </a:txBody>
                  <a:tcPr anchor="ctr">
                    <a:lnL>
                      <a:noFill/>
                    </a:lnL>
                    <a:lnR>
                      <a:noFill/>
                    </a:lnR>
                    <a:lnT>
                      <a:noFill/>
                    </a:lnT>
                    <a:lnB>
                      <a:noFill/>
                    </a:lnB>
                    <a:solidFill>
                      <a:schemeClr val="accent6">
                        <a:lumMod val="40000"/>
                        <a:lumOff val="60000"/>
                      </a:schemeClr>
                    </a:solidFill>
                  </a:tcPr>
                </a:tc>
                <a:tc>
                  <a:txBody>
                    <a:bodyPr/>
                    <a:lstStyle/>
                    <a:p>
                      <a:pPr algn="ctr"/>
                      <a:r>
                        <a:rPr lang="en-CA" sz="1800" dirty="0">
                          <a:solidFill>
                            <a:srgbClr val="000000"/>
                          </a:solidFill>
                          <a:effectLst/>
                        </a:rPr>
                        <a:t>1252</a:t>
                      </a:r>
                    </a:p>
                  </a:txBody>
                  <a:tcPr anchor="ctr">
                    <a:lnL>
                      <a:noFill/>
                    </a:lnL>
                    <a:lnR>
                      <a:noFill/>
                    </a:lnR>
                    <a:lnT>
                      <a:noFill/>
                    </a:lnT>
                    <a:lnB>
                      <a:noFill/>
                    </a:lnB>
                    <a:solidFill>
                      <a:schemeClr val="accent2">
                        <a:lumMod val="40000"/>
                        <a:lumOff val="60000"/>
                      </a:schemeClr>
                    </a:solidFill>
                  </a:tcPr>
                </a:tc>
                <a:tc>
                  <a:txBody>
                    <a:bodyPr/>
                    <a:lstStyle/>
                    <a:p>
                      <a:pPr algn="ctr"/>
                      <a:r>
                        <a:rPr lang="en-CA" sz="1800" dirty="0">
                          <a:solidFill>
                            <a:srgbClr val="000000"/>
                          </a:solidFill>
                          <a:effectLst/>
                        </a:rPr>
                        <a:t>205</a:t>
                      </a:r>
                    </a:p>
                  </a:txBody>
                  <a:tcPr anchor="ctr">
                    <a:lnL>
                      <a:noFill/>
                    </a:lnL>
                    <a:lnR>
                      <a:noFill/>
                    </a:lnR>
                    <a:lnT>
                      <a:noFill/>
                    </a:lnT>
                    <a:lnB>
                      <a:noFill/>
                    </a:lnB>
                    <a:solidFill>
                      <a:schemeClr val="accent2">
                        <a:lumMod val="40000"/>
                        <a:lumOff val="60000"/>
                      </a:schemeClr>
                    </a:solidFill>
                  </a:tcPr>
                </a:tc>
                <a:tc>
                  <a:txBody>
                    <a:bodyPr/>
                    <a:lstStyle/>
                    <a:p>
                      <a:pPr algn="ctr"/>
                      <a:r>
                        <a:rPr lang="en-CA" sz="1800" dirty="0">
                          <a:solidFill>
                            <a:srgbClr val="000000"/>
                          </a:solidFill>
                          <a:effectLst/>
                        </a:rPr>
                        <a:t>0</a:t>
                      </a:r>
                    </a:p>
                  </a:txBody>
                  <a:tcPr anchor="ctr">
                    <a:lnL>
                      <a:noFill/>
                    </a:lnL>
                    <a:lnR>
                      <a:noFill/>
                    </a:lnR>
                    <a:lnT>
                      <a:noFill/>
                    </a:lnT>
                    <a:lnB>
                      <a:noFill/>
                    </a:lnB>
                    <a:solidFill>
                      <a:schemeClr val="bg2">
                        <a:lumMod val="90000"/>
                      </a:schemeClr>
                    </a:solidFill>
                  </a:tcPr>
                </a:tc>
                <a:tc>
                  <a:txBody>
                    <a:bodyPr/>
                    <a:lstStyle/>
                    <a:p>
                      <a:pPr algn="ctr"/>
                      <a:r>
                        <a:rPr lang="en-CA" sz="1800" dirty="0"/>
                        <a:t>2</a:t>
                      </a:r>
                    </a:p>
                  </a:txBody>
                  <a:tcPr anchor="ctr">
                    <a:lnL>
                      <a:noFill/>
                    </a:lnL>
                    <a:lnR>
                      <a:noFill/>
                    </a:lnR>
                    <a:lnT>
                      <a:noFill/>
                    </a:lnT>
                    <a:lnB>
                      <a:noFill/>
                    </a:lnB>
                    <a:solidFill>
                      <a:schemeClr val="bg2">
                        <a:lumMod val="90000"/>
                      </a:schemeClr>
                    </a:solidFill>
                  </a:tcPr>
                </a:tc>
                <a:extLst>
                  <a:ext uri="{0D108BD9-81ED-4DB2-BD59-A6C34878D82A}">
                    <a16:rowId xmlns:a16="http://schemas.microsoft.com/office/drawing/2014/main" val="1134815444"/>
                  </a:ext>
                </a:extLst>
              </a:tr>
            </a:tbl>
          </a:graphicData>
        </a:graphic>
      </p:graphicFrame>
    </p:spTree>
    <p:extLst>
      <p:ext uri="{BB962C8B-B14F-4D97-AF65-F5344CB8AC3E}">
        <p14:creationId xmlns:p14="http://schemas.microsoft.com/office/powerpoint/2010/main" val="3001876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6D8EAA9A-FBE2-E167-D2B5-2F1FDC54AB11}"/>
              </a:ext>
            </a:extLst>
          </p:cNvPr>
          <p:cNvGraphicFramePr>
            <a:graphicFrameLocks noGrp="1"/>
          </p:cNvGraphicFramePr>
          <p:nvPr>
            <p:extLst>
              <p:ext uri="{D42A27DB-BD31-4B8C-83A1-F6EECF244321}">
                <p14:modId xmlns:p14="http://schemas.microsoft.com/office/powerpoint/2010/main" val="2061530912"/>
              </p:ext>
            </p:extLst>
          </p:nvPr>
        </p:nvGraphicFramePr>
        <p:xfrm>
          <a:off x="2" y="0"/>
          <a:ext cx="12191999" cy="6858001"/>
        </p:xfrm>
        <a:graphic>
          <a:graphicData uri="http://schemas.openxmlformats.org/drawingml/2006/table">
            <a:tbl>
              <a:tblPr/>
              <a:tblGrid>
                <a:gridCol w="813179">
                  <a:extLst>
                    <a:ext uri="{9D8B030D-6E8A-4147-A177-3AD203B41FA5}">
                      <a16:colId xmlns:a16="http://schemas.microsoft.com/office/drawing/2014/main" val="2164266665"/>
                    </a:ext>
                  </a:extLst>
                </a:gridCol>
                <a:gridCol w="1218820">
                  <a:extLst>
                    <a:ext uri="{9D8B030D-6E8A-4147-A177-3AD203B41FA5}">
                      <a16:colId xmlns:a16="http://schemas.microsoft.com/office/drawing/2014/main" val="3977543265"/>
                    </a:ext>
                  </a:extLst>
                </a:gridCol>
                <a:gridCol w="1016000">
                  <a:extLst>
                    <a:ext uri="{9D8B030D-6E8A-4147-A177-3AD203B41FA5}">
                      <a16:colId xmlns:a16="http://schemas.microsoft.com/office/drawing/2014/main" val="2767088428"/>
                    </a:ext>
                  </a:extLst>
                </a:gridCol>
                <a:gridCol w="1016000">
                  <a:extLst>
                    <a:ext uri="{9D8B030D-6E8A-4147-A177-3AD203B41FA5}">
                      <a16:colId xmlns:a16="http://schemas.microsoft.com/office/drawing/2014/main" val="3712930732"/>
                    </a:ext>
                  </a:extLst>
                </a:gridCol>
                <a:gridCol w="1016000">
                  <a:extLst>
                    <a:ext uri="{9D8B030D-6E8A-4147-A177-3AD203B41FA5}">
                      <a16:colId xmlns:a16="http://schemas.microsoft.com/office/drawing/2014/main" val="4177516574"/>
                    </a:ext>
                  </a:extLst>
                </a:gridCol>
                <a:gridCol w="1016000">
                  <a:extLst>
                    <a:ext uri="{9D8B030D-6E8A-4147-A177-3AD203B41FA5}">
                      <a16:colId xmlns:a16="http://schemas.microsoft.com/office/drawing/2014/main" val="1821641690"/>
                    </a:ext>
                  </a:extLst>
                </a:gridCol>
                <a:gridCol w="1016000">
                  <a:extLst>
                    <a:ext uri="{9D8B030D-6E8A-4147-A177-3AD203B41FA5}">
                      <a16:colId xmlns:a16="http://schemas.microsoft.com/office/drawing/2014/main" val="4034649413"/>
                    </a:ext>
                  </a:extLst>
                </a:gridCol>
                <a:gridCol w="1016000">
                  <a:extLst>
                    <a:ext uri="{9D8B030D-6E8A-4147-A177-3AD203B41FA5}">
                      <a16:colId xmlns:a16="http://schemas.microsoft.com/office/drawing/2014/main" val="3138732006"/>
                    </a:ext>
                  </a:extLst>
                </a:gridCol>
                <a:gridCol w="1016000">
                  <a:extLst>
                    <a:ext uri="{9D8B030D-6E8A-4147-A177-3AD203B41FA5}">
                      <a16:colId xmlns:a16="http://schemas.microsoft.com/office/drawing/2014/main" val="3676811023"/>
                    </a:ext>
                  </a:extLst>
                </a:gridCol>
                <a:gridCol w="1016000">
                  <a:extLst>
                    <a:ext uri="{9D8B030D-6E8A-4147-A177-3AD203B41FA5}">
                      <a16:colId xmlns:a16="http://schemas.microsoft.com/office/drawing/2014/main" val="1811937424"/>
                    </a:ext>
                  </a:extLst>
                </a:gridCol>
                <a:gridCol w="1016000">
                  <a:extLst>
                    <a:ext uri="{9D8B030D-6E8A-4147-A177-3AD203B41FA5}">
                      <a16:colId xmlns:a16="http://schemas.microsoft.com/office/drawing/2014/main" val="3477251963"/>
                    </a:ext>
                  </a:extLst>
                </a:gridCol>
                <a:gridCol w="1016000">
                  <a:extLst>
                    <a:ext uri="{9D8B030D-6E8A-4147-A177-3AD203B41FA5}">
                      <a16:colId xmlns:a16="http://schemas.microsoft.com/office/drawing/2014/main" val="3114516801"/>
                    </a:ext>
                  </a:extLst>
                </a:gridCol>
              </a:tblGrid>
              <a:tr h="719589">
                <a:tc>
                  <a:txBody>
                    <a:bodyPr/>
                    <a:lstStyle/>
                    <a:p>
                      <a:pPr algn="ctr"/>
                      <a:endParaRPr lang="en-CA" sz="1600" dirty="0"/>
                    </a:p>
                  </a:txBody>
                  <a:tcPr marL="24865" marR="24865" marT="12432" marB="12432" anchor="ctr">
                    <a:lnL>
                      <a:noFill/>
                    </a:lnL>
                    <a:lnR>
                      <a:noFill/>
                    </a:lnR>
                    <a:lnT>
                      <a:noFill/>
                    </a:lnT>
                    <a:lnB>
                      <a:noFill/>
                    </a:lnB>
                  </a:tcPr>
                </a:tc>
                <a:tc>
                  <a:txBody>
                    <a:bodyPr/>
                    <a:lstStyle/>
                    <a:p>
                      <a:pPr algn="ctr"/>
                      <a:r>
                        <a:rPr lang="fr-FR" sz="1600" b="1" dirty="0">
                          <a:latin typeface="+mn-lt"/>
                        </a:rPr>
                        <a:t>Breton</a:t>
                      </a:r>
                      <a:br>
                        <a:rPr lang="fr-FR" sz="1600" b="1" dirty="0">
                          <a:latin typeface="+mn-lt"/>
                        </a:rPr>
                      </a:br>
                      <a:endParaRPr lang="fr-FR" sz="1600" b="1" dirty="0">
                        <a:latin typeface="+mn-lt"/>
                      </a:endParaRPr>
                    </a:p>
                  </a:txBody>
                  <a:tcPr marL="24865" marR="24865" marT="12432" marB="12432" anchor="ctr">
                    <a:lnL>
                      <a:noFill/>
                    </a:lnL>
                    <a:lnR>
                      <a:noFill/>
                    </a:lnR>
                    <a:lnT>
                      <a:noFill/>
                    </a:lnT>
                    <a:lnB>
                      <a:noFill/>
                    </a:lnB>
                    <a:solidFill>
                      <a:schemeClr val="accent1">
                        <a:lumMod val="20000"/>
                        <a:lumOff val="80000"/>
                      </a:schemeClr>
                    </a:solidFill>
                  </a:tcPr>
                </a:tc>
                <a:tc>
                  <a:txBody>
                    <a:bodyPr/>
                    <a:lstStyle/>
                    <a:p>
                      <a:pPr algn="ctr"/>
                      <a:r>
                        <a:rPr lang="en-US" sz="1600" b="1" dirty="0">
                          <a:latin typeface="+mn-lt"/>
                        </a:rPr>
                        <a:t>Carrot Creek</a:t>
                      </a:r>
                    </a:p>
                  </a:txBody>
                  <a:tcPr marL="24865" marR="24865" marT="12432" marB="12432" anchor="ctr">
                    <a:lnL>
                      <a:noFill/>
                    </a:lnL>
                    <a:lnR>
                      <a:noFill/>
                    </a:lnR>
                    <a:lnT>
                      <a:noFill/>
                    </a:lnT>
                    <a:lnB>
                      <a:noFill/>
                    </a:lnB>
                  </a:tcPr>
                </a:tc>
                <a:tc>
                  <a:txBody>
                    <a:bodyPr/>
                    <a:lstStyle/>
                    <a:p>
                      <a:pPr algn="ctr"/>
                      <a:r>
                        <a:rPr lang="en-CA" sz="1600" b="1" dirty="0">
                          <a:latin typeface="+mn-lt"/>
                        </a:rPr>
                        <a:t>Drayton Valley</a:t>
                      </a:r>
                    </a:p>
                  </a:txBody>
                  <a:tcPr marL="24865" marR="24865" marT="12432" marB="12432" anchor="ctr">
                    <a:lnL>
                      <a:noFill/>
                    </a:lnL>
                    <a:lnR>
                      <a:noFill/>
                    </a:lnR>
                    <a:lnT>
                      <a:noFill/>
                    </a:lnT>
                    <a:lnB>
                      <a:noFill/>
                    </a:lnB>
                    <a:solidFill>
                      <a:schemeClr val="accent1">
                        <a:lumMod val="20000"/>
                        <a:lumOff val="80000"/>
                      </a:schemeClr>
                    </a:solidFill>
                  </a:tcPr>
                </a:tc>
                <a:tc>
                  <a:txBody>
                    <a:bodyPr/>
                    <a:lstStyle/>
                    <a:p>
                      <a:pPr algn="ctr"/>
                      <a:r>
                        <a:rPr lang="en-CA" sz="1600" b="1" dirty="0">
                          <a:latin typeface="+mn-lt"/>
                        </a:rPr>
                        <a:t>Edson</a:t>
                      </a:r>
                    </a:p>
                  </a:txBody>
                  <a:tcPr marL="24865" marR="24865" marT="12432" marB="12432" anchor="ctr">
                    <a:lnL>
                      <a:noFill/>
                    </a:lnL>
                    <a:lnR>
                      <a:noFill/>
                    </a:lnR>
                    <a:lnT>
                      <a:noFill/>
                    </a:lnT>
                    <a:lnB>
                      <a:noFill/>
                    </a:lnB>
                  </a:tcPr>
                </a:tc>
                <a:tc>
                  <a:txBody>
                    <a:bodyPr/>
                    <a:lstStyle/>
                    <a:p>
                      <a:pPr algn="ctr"/>
                      <a:r>
                        <a:rPr lang="en-CA" sz="1600" b="1" dirty="0">
                          <a:latin typeface="+mn-lt"/>
                        </a:rPr>
                        <a:t>Genesee</a:t>
                      </a:r>
                    </a:p>
                  </a:txBody>
                  <a:tcPr marL="24865" marR="24865" marT="12432" marB="12432" anchor="ctr">
                    <a:lnL>
                      <a:noFill/>
                    </a:lnL>
                    <a:lnR>
                      <a:noFill/>
                    </a:lnR>
                    <a:lnT>
                      <a:noFill/>
                    </a:lnT>
                    <a:lnB>
                      <a:noFill/>
                    </a:lnB>
                    <a:solidFill>
                      <a:schemeClr val="accent1">
                        <a:lumMod val="20000"/>
                        <a:lumOff val="80000"/>
                      </a:schemeClr>
                    </a:solidFill>
                  </a:tcPr>
                </a:tc>
                <a:tc>
                  <a:txBody>
                    <a:bodyPr/>
                    <a:lstStyle/>
                    <a:p>
                      <a:pPr algn="ctr"/>
                      <a:r>
                        <a:rPr lang="sv-SE" sz="1600" b="1" dirty="0">
                          <a:latin typeface="+mn-lt"/>
                        </a:rPr>
                        <a:t>Hinton-Drinnan</a:t>
                      </a:r>
                    </a:p>
                  </a:txBody>
                  <a:tcPr marL="24865" marR="24865" marT="12432" marB="12432" anchor="ctr">
                    <a:lnL>
                      <a:noFill/>
                    </a:lnL>
                    <a:lnR>
                      <a:noFill/>
                    </a:lnR>
                    <a:lnT>
                      <a:noFill/>
                    </a:lnT>
                    <a:lnB>
                      <a:noFill/>
                    </a:lnB>
                  </a:tcPr>
                </a:tc>
                <a:tc>
                  <a:txBody>
                    <a:bodyPr/>
                    <a:lstStyle/>
                    <a:p>
                      <a:pPr algn="ctr"/>
                      <a:r>
                        <a:rPr lang="en-CA" sz="1600" b="1" dirty="0">
                          <a:latin typeface="+mn-lt"/>
                        </a:rPr>
                        <a:t>Hinton-Hillcrest</a:t>
                      </a:r>
                    </a:p>
                  </a:txBody>
                  <a:tcPr marL="24865" marR="24865" marT="12432" marB="12432" anchor="ctr">
                    <a:lnL>
                      <a:noFill/>
                    </a:lnL>
                    <a:lnR>
                      <a:noFill/>
                    </a:lnR>
                    <a:lnT>
                      <a:noFill/>
                    </a:lnT>
                    <a:lnB>
                      <a:noFill/>
                    </a:lnB>
                    <a:solidFill>
                      <a:schemeClr val="accent1">
                        <a:lumMod val="20000"/>
                        <a:lumOff val="80000"/>
                      </a:schemeClr>
                    </a:solidFill>
                  </a:tcPr>
                </a:tc>
                <a:tc>
                  <a:txBody>
                    <a:bodyPr/>
                    <a:lstStyle/>
                    <a:p>
                      <a:pPr algn="ctr"/>
                      <a:r>
                        <a:rPr lang="en-US" sz="1600" b="1" dirty="0">
                          <a:latin typeface="+mn-lt"/>
                        </a:rPr>
                        <a:t>Meadows</a:t>
                      </a:r>
                    </a:p>
                  </a:txBody>
                  <a:tcPr marL="24865" marR="24865" marT="12432" marB="12432" anchor="ctr">
                    <a:lnL>
                      <a:noFill/>
                    </a:lnL>
                    <a:lnR>
                      <a:noFill/>
                    </a:lnR>
                    <a:lnT>
                      <a:noFill/>
                    </a:lnT>
                    <a:lnB>
                      <a:noFill/>
                    </a:lnB>
                  </a:tcPr>
                </a:tc>
                <a:tc>
                  <a:txBody>
                    <a:bodyPr/>
                    <a:lstStyle/>
                    <a:p>
                      <a:pPr algn="ctr"/>
                      <a:r>
                        <a:rPr lang="en-US" sz="1600" b="1" dirty="0">
                          <a:latin typeface="+mn-lt"/>
                        </a:rPr>
                        <a:t>Powers</a:t>
                      </a:r>
                    </a:p>
                  </a:txBody>
                  <a:tcPr marL="24865" marR="24865" marT="12432" marB="12432" anchor="ctr">
                    <a:lnL>
                      <a:noFill/>
                    </a:lnL>
                    <a:lnR>
                      <a:noFill/>
                    </a:lnR>
                    <a:lnT>
                      <a:noFill/>
                    </a:lnT>
                    <a:lnB>
                      <a:noFill/>
                    </a:lnB>
                    <a:solidFill>
                      <a:schemeClr val="accent1">
                        <a:lumMod val="20000"/>
                        <a:lumOff val="80000"/>
                      </a:schemeClr>
                    </a:solidFill>
                  </a:tcPr>
                </a:tc>
                <a:tc>
                  <a:txBody>
                    <a:bodyPr/>
                    <a:lstStyle/>
                    <a:p>
                      <a:pPr algn="ctr"/>
                      <a:r>
                        <a:rPr lang="en-US" sz="1600" b="1" dirty="0">
                          <a:latin typeface="+mn-lt"/>
                        </a:rPr>
                        <a:t>Steeper</a:t>
                      </a:r>
                    </a:p>
                  </a:txBody>
                  <a:tcPr marL="24865" marR="24865" marT="12432" marB="12432" anchor="ctr">
                    <a:lnL>
                      <a:noFill/>
                    </a:lnL>
                    <a:lnR>
                      <a:noFill/>
                    </a:lnR>
                    <a:lnT>
                      <a:noFill/>
                    </a:lnT>
                    <a:lnB>
                      <a:noFill/>
                    </a:lnB>
                  </a:tcPr>
                </a:tc>
                <a:tc>
                  <a:txBody>
                    <a:bodyPr/>
                    <a:lstStyle/>
                    <a:p>
                      <a:pPr algn="ctr"/>
                      <a:r>
                        <a:rPr lang="en-CA" sz="1600" b="1" dirty="0">
                          <a:latin typeface="+mn-lt"/>
                        </a:rPr>
                        <a:t>Wagner2</a:t>
                      </a:r>
                    </a:p>
                  </a:txBody>
                  <a:tcPr marL="24865" marR="24865" marT="12432" marB="12432"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504949618"/>
                  </a:ext>
                </a:extLst>
              </a:tr>
              <a:tr h="332117">
                <a:tc>
                  <a:txBody>
                    <a:bodyPr/>
                    <a:lstStyle/>
                    <a:p>
                      <a:pPr algn="ctr"/>
                      <a:endParaRPr lang="en-CA" sz="1600" b="1" dirty="0">
                        <a:effectLs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ctr"/>
                      <a:r>
                        <a:rPr lang="fr-FR" sz="1600" dirty="0">
                          <a:latin typeface="+mn-lt"/>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fr-FR" sz="1600" dirty="0">
                          <a:latin typeface="+mn-lt"/>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ctr"/>
                      <a:r>
                        <a:rPr lang="fr-FR" sz="1600" dirty="0">
                          <a:latin typeface="+mn-lt"/>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tcPr>
                </a:tc>
                <a:tc>
                  <a:txBody>
                    <a:bodyPr/>
                    <a:lstStyle/>
                    <a:p>
                      <a:pPr algn="ctr"/>
                      <a:r>
                        <a:rPr kumimoji="0" lang="fr-FR" sz="1600" b="0" i="0" u="none" strike="noStrike" kern="1200" cap="none" spc="0" normalizeH="0" baseline="0" noProof="0" dirty="0">
                          <a:ln>
                            <a:noFill/>
                          </a:ln>
                          <a:solidFill>
                            <a:prstClr val="black"/>
                          </a:solidFill>
                          <a:effectLst/>
                          <a:uLnTx/>
                          <a:uFillTx/>
                          <a:latin typeface="+mn-lt"/>
                          <a:ea typeface="+mn-ea"/>
                          <a:cs typeface="+mn-cs"/>
                        </a:rPr>
                        <a:t>N=8760</a:t>
                      </a:r>
                      <a:endParaRPr lang="en-CA" sz="1600" dirty="0">
                        <a:latin typeface="+mn-lt"/>
                      </a:endParaRPr>
                    </a:p>
                  </a:txBody>
                  <a:tcPr marL="24865" marR="24865" marT="12432" marB="12432" anchor="ctr">
                    <a:lnL>
                      <a:noFill/>
                    </a:lnL>
                    <a:lnR>
                      <a:noFill/>
                    </a:lnR>
                    <a:lnT>
                      <a:noFill/>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41181186"/>
                  </a:ext>
                </a:extLst>
              </a:tr>
              <a:tr h="527845">
                <a:tc>
                  <a:txBody>
                    <a:bodyPr/>
                    <a:lstStyle/>
                    <a:p>
                      <a:pPr algn="ctr"/>
                      <a:r>
                        <a:rPr lang="en-CA" sz="1800" b="1" dirty="0">
                          <a:effectLst/>
                        </a:rPr>
                        <a:t>SO₂</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0.3</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0.1</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0.2</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0.3</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0.5</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0.5</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0.2</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0.3</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0.3</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0.1</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0.3</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390445639"/>
                  </a:ext>
                </a:extLst>
              </a:tr>
              <a:tr h="527845">
                <a:tc>
                  <a:txBody>
                    <a:bodyPr/>
                    <a:lstStyle/>
                    <a:p>
                      <a:pPr algn="ctr"/>
                      <a:r>
                        <a:rPr lang="en-CA" sz="1800" b="1" dirty="0">
                          <a:effectLst/>
                        </a:rPr>
                        <a:t>NO</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0.6</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1.4</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3.2</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3.5</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0.6</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4.4</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1.5</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0.5</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0.4</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0.1</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1.8</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63239929"/>
                  </a:ext>
                </a:extLst>
              </a:tr>
              <a:tr h="527845">
                <a:tc>
                  <a:txBody>
                    <a:bodyPr/>
                    <a:lstStyle/>
                    <a:p>
                      <a:pPr algn="ctr"/>
                      <a:r>
                        <a:rPr lang="en-CA" sz="1800" b="1" dirty="0">
                          <a:effectLst/>
                        </a:rPr>
                        <a:t>NO₂</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3.3</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4.7</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8.4</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6.9</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4.1</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6.7</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3.9</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3.5</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3.2</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1.0</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4.0</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293294535"/>
                  </a:ext>
                </a:extLst>
              </a:tr>
              <a:tr h="527845">
                <a:tc>
                  <a:txBody>
                    <a:bodyPr/>
                    <a:lstStyle/>
                    <a:p>
                      <a:pPr algn="ctr"/>
                      <a:r>
                        <a:rPr lang="en-CA" sz="1800" b="1" dirty="0">
                          <a:effectLst/>
                        </a:rPr>
                        <a:t>NO</a:t>
                      </a:r>
                      <a:r>
                        <a:rPr lang="en-CA" sz="1800" b="1" baseline="-25000" dirty="0">
                          <a:effectLst/>
                        </a:rPr>
                        <a:t>X</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3.9</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6.1</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11.6</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10.4</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4.7</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11.0</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5.4</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4.0</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3.6</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1.1</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5.8</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43124553"/>
                  </a:ext>
                </a:extLst>
              </a:tr>
              <a:tr h="527845">
                <a:tc>
                  <a:txBody>
                    <a:bodyPr/>
                    <a:lstStyle/>
                    <a:p>
                      <a:pPr algn="ctr"/>
                      <a:r>
                        <a:rPr lang="en-CA" sz="1800" b="1" dirty="0">
                          <a:effectLst/>
                        </a:rPr>
                        <a:t>O₃</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30.5</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26.7</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29.1</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25.7</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32.0</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23.4</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31.4</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38.1</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228406187"/>
                  </a:ext>
                </a:extLst>
              </a:tr>
              <a:tr h="527845">
                <a:tc>
                  <a:txBody>
                    <a:bodyPr/>
                    <a:lstStyle/>
                    <a:p>
                      <a:pPr algn="ctr"/>
                      <a:r>
                        <a:rPr lang="en-CA" sz="1800" b="1" dirty="0">
                          <a:effectLst/>
                        </a:rPr>
                        <a:t>PM</a:t>
                      </a:r>
                      <a:r>
                        <a:rPr lang="en-CA" sz="1800" b="1" baseline="-25000" dirty="0">
                          <a:effectLst/>
                        </a:rPr>
                        <a:t>2.5</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13.9</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13.8</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13.0</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12.9</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10.9</a:t>
                      </a:r>
                    </a:p>
                    <a:p>
                      <a:pPr algn="ctr" fontAlgn="ctr"/>
                      <a:r>
                        <a:rPr lang="en-CA" sz="1600" b="0" i="0" u="none" strike="noStrike" dirty="0">
                          <a:solidFill>
                            <a:srgbClr val="333333"/>
                          </a:solidFill>
                          <a:effectLst/>
                          <a:latin typeface="+mn-lt"/>
                          <a:cs typeface="Calibri" panose="020F0502020204030204" pitchFamily="34" charset="0"/>
                        </a:rPr>
                        <a:t>(98%)</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13.1</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8.0</a:t>
                      </a:r>
                    </a:p>
                    <a:p>
                      <a:pPr algn="ctr" fontAlgn="ctr"/>
                      <a:r>
                        <a:rPr lang="en-CA" sz="1600" b="0" i="0" u="none" strike="noStrike" dirty="0">
                          <a:solidFill>
                            <a:srgbClr val="333333"/>
                          </a:solidFill>
                          <a:effectLst/>
                          <a:latin typeface="+mn-lt"/>
                          <a:cs typeface="Calibri" panose="020F0502020204030204" pitchFamily="34" charset="0"/>
                        </a:rPr>
                        <a:t>(98%)</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85912764"/>
                  </a:ext>
                </a:extLst>
              </a:tr>
              <a:tr h="527845">
                <a:tc>
                  <a:txBody>
                    <a:bodyPr/>
                    <a:lstStyle/>
                    <a:p>
                      <a:pPr algn="ctr"/>
                      <a:r>
                        <a:rPr lang="en-CA" sz="1800" b="1" dirty="0">
                          <a:effectLst/>
                        </a:rPr>
                        <a:t>RH</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65.1</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600" b="0" i="0" u="none" strike="noStrike" dirty="0">
                          <a:solidFill>
                            <a:srgbClr val="333333"/>
                          </a:solidFill>
                          <a:effectLst/>
                          <a:latin typeface="+mn-lt"/>
                          <a:cs typeface="Calibri" panose="020F0502020204030204" pitchFamily="34" charset="0"/>
                        </a:rPr>
                        <a:t>69.5</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59.9</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67.9</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65.4</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64.0</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59.3</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65.9</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68.6</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61.1</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71.2</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53281727"/>
                  </a:ext>
                </a:extLst>
              </a:tr>
              <a:tr h="527845">
                <a:tc>
                  <a:txBody>
                    <a:bodyPr/>
                    <a:lstStyle/>
                    <a:p>
                      <a:pPr algn="ctr"/>
                      <a:r>
                        <a:rPr lang="en-CA" sz="1800" b="1" dirty="0">
                          <a:effectLst/>
                        </a:rPr>
                        <a:t>ET</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5.3</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CA" sz="1600" b="0" i="0" u="none" strike="noStrike" dirty="0">
                          <a:solidFill>
                            <a:srgbClr val="333333"/>
                          </a:solidFill>
                          <a:effectLst/>
                          <a:latin typeface="+mn-lt"/>
                          <a:cs typeface="Calibri" panose="020F0502020204030204" pitchFamily="34" charset="0"/>
                        </a:rPr>
                        <a:t>4.7</a:t>
                      </a:r>
                    </a:p>
                    <a:p>
                      <a:pPr marL="0" marR="0" lvl="0" indent="0" algn="ctr" defTabSz="914400" rtl="0" eaLnBrk="1" fontAlgn="ctr" latinLnBrk="0" hangingPunct="1">
                        <a:lnSpc>
                          <a:spcPct val="100000"/>
                        </a:lnSpc>
                        <a:spcBef>
                          <a:spcPts val="0"/>
                        </a:spcBef>
                        <a:spcAft>
                          <a:spcPts val="0"/>
                        </a:spcAft>
                        <a:buClrTx/>
                        <a:buSzTx/>
                        <a:buFontTx/>
                        <a:buNone/>
                        <a:tabLst/>
                        <a:defRPr/>
                      </a:pP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5.9</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5.1</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8.1</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6.6</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6.4</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6.0</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6.2</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4.6</a:t>
                      </a:r>
                    </a:p>
                    <a:p>
                      <a:pPr algn="ctr" fontAlgn="ctr"/>
                      <a:r>
                        <a:rPr lang="en-CA" sz="1600" b="0" i="0" u="none" strike="noStrike" dirty="0">
                          <a:solidFill>
                            <a:srgbClr val="333333"/>
                          </a:solidFill>
                          <a:effectLst/>
                          <a:latin typeface="+mn-lt"/>
                          <a:cs typeface="Calibri" panose="020F0502020204030204" pitchFamily="34" charset="0"/>
                        </a:rPr>
                        <a:t>(100%)</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5.3</a:t>
                      </a:r>
                    </a:p>
                    <a:p>
                      <a:pPr algn="ctr" fontAlgn="ctr"/>
                      <a:r>
                        <a:rPr lang="en-CA" sz="1600" b="0" i="0" u="none" strike="noStrike" dirty="0">
                          <a:solidFill>
                            <a:srgbClr val="333333"/>
                          </a:solidFill>
                          <a:effectLst/>
                          <a:latin typeface="+mn-lt"/>
                          <a:cs typeface="Calibri" panose="020F0502020204030204" pitchFamily="34" charset="0"/>
                        </a:rPr>
                        <a:t>(99%)</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456387624"/>
                  </a:ext>
                </a:extLst>
              </a:tr>
              <a:tr h="527845">
                <a:tc>
                  <a:txBody>
                    <a:bodyPr/>
                    <a:lstStyle/>
                    <a:p>
                      <a:pPr algn="ctr"/>
                      <a:r>
                        <a:rPr lang="en-CA" sz="1800" b="1" dirty="0">
                          <a:effectLst/>
                        </a:rPr>
                        <a:t>H₂S</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0.4</a:t>
                      </a:r>
                    </a:p>
                    <a:p>
                      <a:pPr algn="ctr" fontAlgn="ctr"/>
                      <a:r>
                        <a:rPr lang="en-CA" sz="1600" b="0" i="0" u="none" strike="noStrike" dirty="0">
                          <a:solidFill>
                            <a:srgbClr val="333333"/>
                          </a:solidFill>
                          <a:effectLst/>
                          <a:latin typeface="+mn-lt"/>
                          <a:cs typeface="Calibri" panose="020F0502020204030204" pitchFamily="34" charset="0"/>
                        </a:rPr>
                        <a:t>(95%)</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24284289"/>
                  </a:ext>
                </a:extLst>
              </a:tr>
              <a:tr h="527845">
                <a:tc>
                  <a:txBody>
                    <a:bodyPr/>
                    <a:lstStyle/>
                    <a:p>
                      <a:pPr algn="ctr"/>
                      <a:r>
                        <a:rPr lang="en-CA" sz="1800" b="1" dirty="0">
                          <a:effectLst/>
                        </a:rPr>
                        <a:t>TRS</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0.6</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0.3</a:t>
                      </a:r>
                    </a:p>
                    <a:p>
                      <a:pPr algn="ctr" fontAlgn="ctr"/>
                      <a:r>
                        <a:rPr lang="en-CA" sz="1600" b="0" i="0" u="none" strike="noStrike" dirty="0">
                          <a:solidFill>
                            <a:srgbClr val="333333"/>
                          </a:solidFill>
                          <a:effectLst/>
                          <a:latin typeface="+mn-lt"/>
                          <a:cs typeface="Calibri" panose="020F0502020204030204" pitchFamily="34" charset="0"/>
                        </a:rPr>
                        <a:t>(94%)</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556038609"/>
                  </a:ext>
                </a:extLst>
              </a:tr>
              <a:tr h="527845">
                <a:tc>
                  <a:txBody>
                    <a:bodyPr/>
                    <a:lstStyle/>
                    <a:p>
                      <a:pPr algn="ctr"/>
                      <a:r>
                        <a:rPr lang="en-CA" sz="1800" b="1" dirty="0">
                          <a:effectLst/>
                        </a:rPr>
                        <a:t>CO</a:t>
                      </a:r>
                    </a:p>
                  </a:txBody>
                  <a:tcPr marL="24865" marR="24865" marT="12432" marB="12432"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ctr"/>
                      <a:r>
                        <a:rPr lang="en-CA" sz="1600" b="0" i="0" u="none" strike="noStrike" dirty="0">
                          <a:solidFill>
                            <a:srgbClr val="333333"/>
                          </a:solidFill>
                          <a:effectLst/>
                          <a:latin typeface="+mn-lt"/>
                          <a:cs typeface="Calibri" panose="020F0502020204030204" pitchFamily="34" charset="0"/>
                        </a:rPr>
                        <a:t>0.2</a:t>
                      </a:r>
                    </a:p>
                    <a:p>
                      <a:pPr algn="ctr" fontAlgn="ctr"/>
                      <a:r>
                        <a:rPr lang="en-CA" sz="1600" b="0" i="0" u="none" strike="noStrike" dirty="0">
                          <a:solidFill>
                            <a:srgbClr val="333333"/>
                          </a:solidFill>
                          <a:effectLst/>
                          <a:latin typeface="+mn-lt"/>
                          <a:cs typeface="Calibri" panose="020F0502020204030204" pitchFamily="34" charset="0"/>
                        </a:rPr>
                        <a:t>(93%)</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ctr"/>
                      <a:r>
                        <a:rPr lang="en-CA" sz="1600" b="0" i="0" u="none" strike="noStrike" dirty="0">
                          <a:solidFill>
                            <a:srgbClr val="333333"/>
                          </a:solidFill>
                          <a:effectLst/>
                          <a:latin typeface="+mn-lt"/>
                          <a:cs typeface="Calibri" panose="020F0502020204030204" pitchFamily="34" charset="0"/>
                        </a:rPr>
                        <a:t> </a:t>
                      </a:r>
                    </a:p>
                  </a:txBody>
                  <a:tcPr marL="3810" marR="3810" marT="381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963577319"/>
                  </a:ext>
                </a:extLst>
              </a:tr>
            </a:tbl>
          </a:graphicData>
        </a:graphic>
      </p:graphicFrame>
    </p:spTree>
    <p:extLst>
      <p:ext uri="{BB962C8B-B14F-4D97-AF65-F5344CB8AC3E}">
        <p14:creationId xmlns:p14="http://schemas.microsoft.com/office/powerpoint/2010/main" val="675312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DB4E8-EEF6-53D5-0EDA-5400DEA1B255}"/>
              </a:ext>
            </a:extLst>
          </p:cNvPr>
          <p:cNvSpPr>
            <a:spLocks noGrp="1"/>
          </p:cNvSpPr>
          <p:nvPr>
            <p:ph type="title"/>
          </p:nvPr>
        </p:nvSpPr>
        <p:spPr>
          <a:xfrm>
            <a:off x="526473" y="152402"/>
            <a:ext cx="10515600" cy="983672"/>
          </a:xfrm>
        </p:spPr>
        <p:txBody>
          <a:bodyPr/>
          <a:lstStyle/>
          <a:p>
            <a:r>
              <a:rPr lang="en-US" dirty="0"/>
              <a:t>Additional Highlights</a:t>
            </a:r>
            <a:endParaRPr lang="en-CA" dirty="0"/>
          </a:p>
        </p:txBody>
      </p:sp>
      <p:sp>
        <p:nvSpPr>
          <p:cNvPr id="3" name="Content Placeholder 2">
            <a:extLst>
              <a:ext uri="{FF2B5EF4-FFF2-40B4-BE49-F238E27FC236}">
                <a16:creationId xmlns:a16="http://schemas.microsoft.com/office/drawing/2014/main" id="{97EEDB9B-151C-22D1-2853-E52BCF6EE919}"/>
              </a:ext>
            </a:extLst>
          </p:cNvPr>
          <p:cNvSpPr>
            <a:spLocks noGrp="1"/>
          </p:cNvSpPr>
          <p:nvPr>
            <p:ph idx="1"/>
          </p:nvPr>
        </p:nvSpPr>
        <p:spPr>
          <a:xfrm>
            <a:off x="124692" y="955964"/>
            <a:ext cx="11914908" cy="5902036"/>
          </a:xfrm>
        </p:spPr>
        <p:txBody>
          <a:bodyPr>
            <a:normAutofit fontScale="92500" lnSpcReduction="20000"/>
          </a:bodyPr>
          <a:lstStyle/>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SO₂ annual averages were &lt;0.5 ppb, which is slightly less than previous years at &lt;0.7ppb</a:t>
            </a:r>
          </a:p>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NO₂ annual averages over the past three years were similar in range 1.0 to 8.4ppb (2021, 0.9 to 7.9 ppb; 2022, 1.0 to 8.0 ppb)</a:t>
            </a:r>
          </a:p>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O₃ was impacted by the large number of wildfires in 2023 which resulted in the significant increase of readings above the AAAQO limits. Annual averages ranged from 23.4 to 38.1 ppb, in past two years the highest average was 36.1ppb and 35.8ppb.</a:t>
            </a:r>
          </a:p>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PM</a:t>
            </a:r>
            <a:r>
              <a:rPr lang="en-US" sz="2800" b="0" i="0" u="none" strike="noStrike" baseline="-25000" dirty="0">
                <a:solidFill>
                  <a:srgbClr val="4D4D4F"/>
                </a:solidFill>
                <a:latin typeface="Calibri" panose="020F0502020204030204" pitchFamily="34" charset="0"/>
                <a:cs typeface="Calibri" panose="020F0502020204030204" pitchFamily="34" charset="0"/>
              </a:rPr>
              <a:t>2.5</a:t>
            </a:r>
            <a:r>
              <a:rPr lang="en-US" sz="2800" b="0" i="0" u="none" strike="noStrike" baseline="0" dirty="0">
                <a:solidFill>
                  <a:srgbClr val="4D4D4F"/>
                </a:solidFill>
                <a:latin typeface="Calibri" panose="020F0502020204030204" pitchFamily="34" charset="0"/>
                <a:cs typeface="Calibri" panose="020F0502020204030204" pitchFamily="34" charset="0"/>
              </a:rPr>
              <a:t> resulted in 1457 alarms, compared to previous years 77 in 2022 and 255 in 2021.</a:t>
            </a:r>
          </a:p>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CO resulted in two readings above the eight-hour AAAQO limit (5ppm). Elevated readings of CO were influenced by the wildfire smoke, the overall average annual has remained at 0.2ppm for last three years.</a:t>
            </a:r>
          </a:p>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Annual averages for H₂S and TRS dropped by half to ~0.5 ppb, compared to previous years of 2021 to 2022 when annual average was 0.8 to 1.1 ppb</a:t>
            </a:r>
          </a:p>
          <a:p>
            <a:pPr>
              <a:lnSpc>
                <a:spcPct val="110000"/>
              </a:lnSpc>
              <a:spcBef>
                <a:spcPts val="0"/>
              </a:spcBef>
            </a:pPr>
            <a:r>
              <a:rPr lang="en-US" sz="2800" b="0" i="0" u="none" strike="noStrike" baseline="0" dirty="0">
                <a:solidFill>
                  <a:srgbClr val="4D4D4F"/>
                </a:solidFill>
                <a:latin typeface="Calibri" panose="020F0502020204030204" pitchFamily="34" charset="0"/>
                <a:cs typeface="Calibri" panose="020F0502020204030204" pitchFamily="34" charset="0"/>
              </a:rPr>
              <a:t>In 2023, the warmest hourly period was recorded at 36.7°C (37.7°C, 2022) and coldest hourly period at -37.5°C (-39.7°C*, 2022).</a:t>
            </a:r>
          </a:p>
        </p:txBody>
      </p:sp>
    </p:spTree>
    <p:extLst>
      <p:ext uri="{BB962C8B-B14F-4D97-AF65-F5344CB8AC3E}">
        <p14:creationId xmlns:p14="http://schemas.microsoft.com/office/powerpoint/2010/main" val="26180053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3AD2C6-8688-4702-8A36-5BEEF381B624}"/>
              </a:ext>
            </a:extLst>
          </p:cNvPr>
          <p:cNvSpPr txBox="1"/>
          <p:nvPr/>
        </p:nvSpPr>
        <p:spPr>
          <a:xfrm>
            <a:off x="2505901" y="199019"/>
            <a:ext cx="9429748" cy="1323439"/>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40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Annual General Meeting – Data Highlights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4000" b="0" i="1"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21AE810F-9B25-4908-AFA3-4CAF0BA5DD7A}"/>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256351" y="155394"/>
            <a:ext cx="1912084" cy="831860"/>
          </a:xfrm>
          <a:prstGeom prst="rect">
            <a:avLst/>
          </a:prstGeom>
        </p:spPr>
      </p:pic>
      <p:sp>
        <p:nvSpPr>
          <p:cNvPr id="4" name="Footer Placeholder 3">
            <a:extLst>
              <a:ext uri="{FF2B5EF4-FFF2-40B4-BE49-F238E27FC236}">
                <a16:creationId xmlns:a16="http://schemas.microsoft.com/office/drawing/2014/main" id="{46D2EF4E-F3AC-41DD-BE47-4687ACAB912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Annual General Meeting</a:t>
            </a:r>
          </a:p>
        </p:txBody>
      </p:sp>
      <p:sp>
        <p:nvSpPr>
          <p:cNvPr id="7" name="TextBox 6">
            <a:extLst>
              <a:ext uri="{FF2B5EF4-FFF2-40B4-BE49-F238E27FC236}">
                <a16:creationId xmlns:a16="http://schemas.microsoft.com/office/drawing/2014/main" id="{A3771513-F557-43C1-B823-9E8FD0D2C7DA}"/>
              </a:ext>
            </a:extLst>
          </p:cNvPr>
          <p:cNvSpPr txBox="1"/>
          <p:nvPr/>
        </p:nvSpPr>
        <p:spPr>
          <a:xfrm>
            <a:off x="409903" y="1215395"/>
            <a:ext cx="11525746" cy="5016758"/>
          </a:xfrm>
          <a:prstGeom prst="rect">
            <a:avLst/>
          </a:prstGeom>
          <a:solidFill>
            <a:schemeClr val="bg1"/>
          </a:solidFill>
        </p:spPr>
        <p:txBody>
          <a:bodyPr wrap="square" rtlCol="0">
            <a:spAutoFit/>
          </a:bodyPr>
          <a:lstStyle/>
          <a:p>
            <a:pPr marL="457200" indent="-457200">
              <a:spcBef>
                <a:spcPts val="600"/>
              </a:spcBef>
              <a:buFont typeface="Arial" panose="020B0604020202020204" pitchFamily="34" charset="0"/>
              <a:buChar char="•"/>
              <a:defRPr/>
            </a:pPr>
            <a:r>
              <a:rPr kumimoji="0" lang="en-CA"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Duel Virtual Servers running at 100%, with data backups daily</a:t>
            </a:r>
            <a:endParaRPr lang="en-CA" sz="2800" i="1" dirty="0">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Continue to have information geocoded to have as much information into GIS layers and be map ready</a:t>
            </a:r>
          </a:p>
          <a:p>
            <a:pPr marL="457200" marR="0" lvl="0" indent="-4572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Active scripting to bring interactive data to all stakeholders </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hlinkClick r:id="rId4"/>
              </a:rPr>
              <a:t>Annual Review</a:t>
            </a:r>
            <a:endPar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lang="en-CA" altLang="en-US" sz="2800" dirty="0">
                <a:solidFill>
                  <a:prstClr val="black"/>
                </a:solidFill>
                <a:latin typeface="Calibri" panose="020F0502020204030204"/>
                <a:ea typeface="Calibri" panose="020F0502020204030204" pitchFamily="34" charset="0"/>
                <a:hlinkClick r:id="rId5"/>
              </a:rPr>
              <a:t>Short </a:t>
            </a: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hlinkClick r:id="rId5"/>
              </a:rPr>
              <a:t>Monthly Review</a:t>
            </a:r>
            <a:endPar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hlinkClick r:id="rId6"/>
              </a:rPr>
              <a:t>Detailed Monthly Review</a:t>
            </a:r>
            <a:endParaRPr lang="en-CA" altLang="en-US" sz="2800" dirty="0">
              <a:solidFill>
                <a:prstClr val="black"/>
              </a:solidFill>
              <a:latin typeface="Calibri" panose="020F0502020204030204"/>
              <a:ea typeface="Calibri" panose="020F0502020204030204" pitchFamily="34"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hlinkClick r:id="rId7"/>
              </a:rPr>
              <a:t>Detailed Monthly </a:t>
            </a:r>
            <a:r>
              <a:rPr lang="en-CA" altLang="en-US" sz="2800" dirty="0">
                <a:solidFill>
                  <a:prstClr val="black"/>
                </a:solidFill>
                <a:latin typeface="Calibri" panose="020F0502020204030204"/>
                <a:ea typeface="Calibri" panose="020F0502020204030204" pitchFamily="34" charset="0"/>
                <a:hlinkClick r:id="rId7"/>
              </a:rPr>
              <a:t>Review with Individual Stations</a:t>
            </a:r>
            <a:r>
              <a:rPr lang="en-CA" altLang="en-US" sz="2800" dirty="0">
                <a:solidFill>
                  <a:prstClr val="black"/>
                </a:solidFill>
                <a:latin typeface="Calibri" panose="020F0502020204030204"/>
                <a:ea typeface="Calibri" panose="020F0502020204030204" pitchFamily="34" charset="0"/>
              </a:rPr>
              <a:t> </a:t>
            </a: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hlinkClick r:id="rId8"/>
              </a:rPr>
              <a:t>Sensor </a:t>
            </a:r>
            <a:r>
              <a:rPr lang="en-CA" altLang="en-US" sz="2800" dirty="0">
                <a:solidFill>
                  <a:prstClr val="black"/>
                </a:solidFill>
                <a:latin typeface="Calibri" panose="020F0502020204030204"/>
                <a:ea typeface="Calibri" panose="020F0502020204030204" pitchFamily="34" charset="0"/>
                <a:hlinkClick r:id="rId8"/>
              </a:rPr>
              <a:t>Review </a:t>
            </a:r>
            <a:endParaRPr lang="en-CA" altLang="en-US" sz="2800" dirty="0">
              <a:solidFill>
                <a:prstClr val="black"/>
              </a:solidFill>
              <a:latin typeface="Calibri" panose="020F0502020204030204"/>
              <a:ea typeface="Calibri" panose="020F0502020204030204" pitchFamily="34" charset="0"/>
            </a:endParaRPr>
          </a:p>
          <a:p>
            <a:pPr marL="800100" marR="0" lvl="1"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altLang="en-US" sz="28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Investigation dashboards and special reviews</a:t>
            </a:r>
          </a:p>
        </p:txBody>
      </p:sp>
    </p:spTree>
    <p:extLst>
      <p:ext uri="{BB962C8B-B14F-4D97-AF65-F5344CB8AC3E}">
        <p14:creationId xmlns:p14="http://schemas.microsoft.com/office/powerpoint/2010/main" val="1113164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A244-60F5-C2B6-F5A0-605CC5D5471E}"/>
              </a:ext>
            </a:extLst>
          </p:cNvPr>
          <p:cNvSpPr>
            <a:spLocks noGrp="1"/>
          </p:cNvSpPr>
          <p:nvPr>
            <p:ph type="title"/>
          </p:nvPr>
        </p:nvSpPr>
        <p:spPr/>
        <p:txBody>
          <a:bodyPr/>
          <a:lstStyle/>
          <a:p>
            <a:r>
              <a:rPr lang="en-US" dirty="0"/>
              <a:t>Highlights from 2023 Monitoring</a:t>
            </a:r>
            <a:endParaRPr lang="en-CA" dirty="0"/>
          </a:p>
        </p:txBody>
      </p:sp>
      <p:sp>
        <p:nvSpPr>
          <p:cNvPr id="3" name="Content Placeholder 2">
            <a:extLst>
              <a:ext uri="{FF2B5EF4-FFF2-40B4-BE49-F238E27FC236}">
                <a16:creationId xmlns:a16="http://schemas.microsoft.com/office/drawing/2014/main" id="{428AD0D5-6BC0-1460-F218-FC99689ACB28}"/>
              </a:ext>
            </a:extLst>
          </p:cNvPr>
          <p:cNvSpPr>
            <a:spLocks noGrp="1"/>
          </p:cNvSpPr>
          <p:nvPr>
            <p:ph idx="1"/>
          </p:nvPr>
        </p:nvSpPr>
        <p:spPr/>
        <p:txBody>
          <a:bodyPr/>
          <a:lstStyle/>
          <a:p>
            <a:r>
              <a:rPr lang="en-US" sz="3600" dirty="0">
                <a:latin typeface="Calibri" panose="020F0502020204030204" pitchFamily="34" charset="0"/>
                <a:cs typeface="Calibri" panose="020F0502020204030204" pitchFamily="34" charset="0"/>
              </a:rPr>
              <a:t>We are going to focus on ozone and particulate</a:t>
            </a:r>
          </a:p>
          <a:p>
            <a:r>
              <a:rPr lang="en-US" sz="3600" dirty="0">
                <a:latin typeface="Calibri" panose="020F0502020204030204" pitchFamily="34" charset="0"/>
                <a:cs typeface="Calibri" panose="020F0502020204030204" pitchFamily="34" charset="0"/>
              </a:rPr>
              <a:t>We are going to highlight work on nitrogen and </a:t>
            </a:r>
            <a:r>
              <a:rPr lang="en-US" sz="3600" dirty="0" err="1">
                <a:latin typeface="Calibri" panose="020F0502020204030204" pitchFamily="34" charset="0"/>
                <a:cs typeface="Calibri" panose="020F0502020204030204" pitchFamily="34" charset="0"/>
              </a:rPr>
              <a:t>sulphur</a:t>
            </a:r>
            <a:endParaRPr lang="en-CA"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0741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a:extLst>
              <a:ext uri="{FF2B5EF4-FFF2-40B4-BE49-F238E27FC236}">
                <a16:creationId xmlns:a16="http://schemas.microsoft.com/office/drawing/2014/main" id="{F4EE9B64-0E1A-5B38-24AF-DD2C12E45BAA}"/>
              </a:ext>
            </a:extLst>
          </p:cNvPr>
          <p:cNvPicPr>
            <a:picLocks noChangeAspect="1"/>
          </p:cNvPicPr>
          <p:nvPr/>
        </p:nvPicPr>
        <p:blipFill>
          <a:blip r:embed="rId3"/>
          <a:stretch>
            <a:fillRect/>
          </a:stretch>
        </p:blipFill>
        <p:spPr>
          <a:xfrm>
            <a:off x="3536351" y="-3304"/>
            <a:ext cx="8622953" cy="1886271"/>
          </a:xfrm>
          <a:prstGeom prst="rect">
            <a:avLst/>
          </a:prstGeom>
        </p:spPr>
      </p:pic>
      <p:sp>
        <p:nvSpPr>
          <p:cNvPr id="4" name="Footer Placeholder 3">
            <a:extLst>
              <a:ext uri="{FF2B5EF4-FFF2-40B4-BE49-F238E27FC236}">
                <a16:creationId xmlns:a16="http://schemas.microsoft.com/office/drawing/2014/main" id="{46D2EF4E-F3AC-41DD-BE47-4687ACAB912A}"/>
              </a:ext>
            </a:extLst>
          </p:cNvPr>
          <p:cNvSpPr>
            <a:spLocks noGrp="1"/>
          </p:cNvSpPr>
          <p:nvPr>
            <p:ph type="ftr" sz="quarter" idx="11"/>
          </p:nvPr>
        </p:nvSpPr>
        <p:spPr>
          <a:xfrm>
            <a:off x="4038600" y="6542749"/>
            <a:ext cx="4114800" cy="365125"/>
          </a:xfrm>
        </p:spPr>
        <p:txBody>
          <a:bodyPr/>
          <a:lstStyle/>
          <a:p>
            <a:r>
              <a:rPr lang="en-CA" dirty="0"/>
              <a:t>Annual General Meeting</a:t>
            </a:r>
          </a:p>
        </p:txBody>
      </p:sp>
      <p:pic>
        <p:nvPicPr>
          <p:cNvPr id="8" name="Picture 7">
            <a:extLst>
              <a:ext uri="{FF2B5EF4-FFF2-40B4-BE49-F238E27FC236}">
                <a16:creationId xmlns:a16="http://schemas.microsoft.com/office/drawing/2014/main" id="{AC96A787-316E-3982-9B49-DD3E9F9B3E6E}"/>
              </a:ext>
            </a:extLst>
          </p:cNvPr>
          <p:cNvPicPr>
            <a:picLocks noChangeAspect="1"/>
          </p:cNvPicPr>
          <p:nvPr/>
        </p:nvPicPr>
        <p:blipFill rotWithShape="1">
          <a:blip r:embed="rId4"/>
          <a:srcRect l="25739" r="50096" b="54994"/>
          <a:stretch/>
        </p:blipFill>
        <p:spPr>
          <a:xfrm>
            <a:off x="32696" y="-3304"/>
            <a:ext cx="1546593" cy="1465944"/>
          </a:xfrm>
          <a:prstGeom prst="rect">
            <a:avLst/>
          </a:prstGeom>
        </p:spPr>
      </p:pic>
      <p:sp>
        <p:nvSpPr>
          <p:cNvPr id="6" name="TextBox 5">
            <a:extLst>
              <a:ext uri="{FF2B5EF4-FFF2-40B4-BE49-F238E27FC236}">
                <a16:creationId xmlns:a16="http://schemas.microsoft.com/office/drawing/2014/main" id="{636F7785-6E0C-A0C9-2E08-EA2BEE3851B4}"/>
              </a:ext>
            </a:extLst>
          </p:cNvPr>
          <p:cNvSpPr txBox="1"/>
          <p:nvPr/>
        </p:nvSpPr>
        <p:spPr>
          <a:xfrm>
            <a:off x="1044101" y="959637"/>
            <a:ext cx="1893982" cy="923330"/>
          </a:xfrm>
          <a:prstGeom prst="rect">
            <a:avLst/>
          </a:prstGeom>
          <a:noFill/>
        </p:spPr>
        <p:txBody>
          <a:bodyPr wrap="square">
            <a:spAutoFit/>
          </a:bodyPr>
          <a:lstStyle/>
          <a:p>
            <a:pPr algn="ctr"/>
            <a:r>
              <a:rPr lang="en-CA" sz="5400" b="1" dirty="0">
                <a:solidFill>
                  <a:schemeClr val="tx2">
                    <a:lumMod val="50000"/>
                    <a:lumOff val="50000"/>
                  </a:schemeClr>
                </a:solidFill>
                <a:effectLst>
                  <a:outerShdw blurRad="38100" dist="38100" dir="2700000" algn="tl">
                    <a:srgbClr val="000000">
                      <a:alpha val="43137"/>
                    </a:srgbClr>
                  </a:outerShdw>
                </a:effectLst>
              </a:rPr>
              <a:t>2023</a:t>
            </a:r>
          </a:p>
        </p:txBody>
      </p:sp>
      <p:pic>
        <p:nvPicPr>
          <p:cNvPr id="11" name="Picture 10">
            <a:extLst>
              <a:ext uri="{FF2B5EF4-FFF2-40B4-BE49-F238E27FC236}">
                <a16:creationId xmlns:a16="http://schemas.microsoft.com/office/drawing/2014/main" id="{F4C30B9F-0207-9953-2E33-F3E86FA4650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1982955"/>
            <a:ext cx="4310743" cy="4924919"/>
          </a:xfrm>
          <a:prstGeom prst="rect">
            <a:avLst/>
          </a:prstGeom>
          <a:noFill/>
          <a:ln>
            <a:noFill/>
          </a:ln>
        </p:spPr>
      </p:pic>
      <p:pic>
        <p:nvPicPr>
          <p:cNvPr id="12" name="Picture 11">
            <a:extLst>
              <a:ext uri="{FF2B5EF4-FFF2-40B4-BE49-F238E27FC236}">
                <a16:creationId xmlns:a16="http://schemas.microsoft.com/office/drawing/2014/main" id="{9792D289-44D6-44ED-6809-BE07A45EA32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47657" y="1900813"/>
            <a:ext cx="6444343" cy="4957187"/>
          </a:xfrm>
          <a:prstGeom prst="rect">
            <a:avLst/>
          </a:prstGeom>
          <a:noFill/>
          <a:ln>
            <a:noFill/>
          </a:ln>
        </p:spPr>
      </p:pic>
    </p:spTree>
    <p:extLst>
      <p:ext uri="{BB962C8B-B14F-4D97-AF65-F5344CB8AC3E}">
        <p14:creationId xmlns:p14="http://schemas.microsoft.com/office/powerpoint/2010/main" val="112254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6D2EF4E-F3AC-41DD-BE47-4687ACAB912A}"/>
              </a:ext>
            </a:extLst>
          </p:cNvPr>
          <p:cNvSpPr>
            <a:spLocks noGrp="1"/>
          </p:cNvSpPr>
          <p:nvPr>
            <p:ph type="ftr" sz="quarter" idx="11"/>
          </p:nvPr>
        </p:nvSpPr>
        <p:spPr>
          <a:xfrm>
            <a:off x="4038600" y="6542749"/>
            <a:ext cx="4114800" cy="365125"/>
          </a:xfrm>
        </p:spPr>
        <p:txBody>
          <a:bodyPr/>
          <a:lstStyle/>
          <a:p>
            <a:r>
              <a:rPr lang="en-CA" dirty="0"/>
              <a:t>Annual General Meeting</a:t>
            </a:r>
          </a:p>
        </p:txBody>
      </p:sp>
      <p:sp>
        <p:nvSpPr>
          <p:cNvPr id="6" name="TextBox 5">
            <a:extLst>
              <a:ext uri="{FF2B5EF4-FFF2-40B4-BE49-F238E27FC236}">
                <a16:creationId xmlns:a16="http://schemas.microsoft.com/office/drawing/2014/main" id="{636F7785-6E0C-A0C9-2E08-EA2BEE3851B4}"/>
              </a:ext>
            </a:extLst>
          </p:cNvPr>
          <p:cNvSpPr txBox="1"/>
          <p:nvPr/>
        </p:nvSpPr>
        <p:spPr>
          <a:xfrm>
            <a:off x="737353" y="940125"/>
            <a:ext cx="1893982" cy="923330"/>
          </a:xfrm>
          <a:prstGeom prst="rect">
            <a:avLst/>
          </a:prstGeom>
          <a:noFill/>
        </p:spPr>
        <p:txBody>
          <a:bodyPr wrap="square">
            <a:spAutoFit/>
          </a:bodyPr>
          <a:lstStyle/>
          <a:p>
            <a:pPr algn="ctr"/>
            <a:r>
              <a:rPr lang="en-CA" sz="5400" b="1" dirty="0">
                <a:solidFill>
                  <a:srgbClr val="C09C4E"/>
                </a:solidFill>
                <a:effectLst>
                  <a:outerShdw blurRad="38100" dist="38100" dir="2700000" algn="tl">
                    <a:srgbClr val="000000">
                      <a:alpha val="43137"/>
                    </a:srgbClr>
                  </a:outerShdw>
                </a:effectLst>
              </a:rPr>
              <a:t>2023</a:t>
            </a:r>
          </a:p>
        </p:txBody>
      </p:sp>
      <p:pic>
        <p:nvPicPr>
          <p:cNvPr id="7" name="Picture 6">
            <a:extLst>
              <a:ext uri="{FF2B5EF4-FFF2-40B4-BE49-F238E27FC236}">
                <a16:creationId xmlns:a16="http://schemas.microsoft.com/office/drawing/2014/main" id="{BF97040B-1C6E-3CF0-13E0-0FFAE11694BB}"/>
              </a:ext>
            </a:extLst>
          </p:cNvPr>
          <p:cNvPicPr>
            <a:picLocks noChangeAspect="1"/>
          </p:cNvPicPr>
          <p:nvPr/>
        </p:nvPicPr>
        <p:blipFill rotWithShape="1">
          <a:blip r:embed="rId3">
            <a:clrChange>
              <a:clrFrom>
                <a:srgbClr val="FFFFFF"/>
              </a:clrFrom>
              <a:clrTo>
                <a:srgbClr val="FFFFFF">
                  <a:alpha val="0"/>
                </a:srgbClr>
              </a:clrTo>
            </a:clrChange>
          </a:blip>
          <a:srcRect l="49195" t="50320" r="26305"/>
          <a:stretch/>
        </p:blipFill>
        <p:spPr>
          <a:xfrm>
            <a:off x="0" y="0"/>
            <a:ext cx="1242483" cy="1282236"/>
          </a:xfrm>
          <a:prstGeom prst="rect">
            <a:avLst/>
          </a:prstGeom>
        </p:spPr>
      </p:pic>
      <p:pic>
        <p:nvPicPr>
          <p:cNvPr id="2" name="Picture 1" descr="A screenshot of a computer&#10;&#10;Description automatically generated">
            <a:extLst>
              <a:ext uri="{FF2B5EF4-FFF2-40B4-BE49-F238E27FC236}">
                <a16:creationId xmlns:a16="http://schemas.microsoft.com/office/drawing/2014/main" id="{8E9ED783-FA42-9D04-5228-098FF08B3DFC}"/>
              </a:ext>
            </a:extLst>
          </p:cNvPr>
          <p:cNvPicPr>
            <a:picLocks noChangeAspect="1"/>
          </p:cNvPicPr>
          <p:nvPr/>
        </p:nvPicPr>
        <p:blipFill>
          <a:blip r:embed="rId4"/>
          <a:stretch>
            <a:fillRect/>
          </a:stretch>
        </p:blipFill>
        <p:spPr>
          <a:xfrm>
            <a:off x="2938083" y="0"/>
            <a:ext cx="9221221" cy="1863455"/>
          </a:xfrm>
          <a:prstGeom prst="rect">
            <a:avLst/>
          </a:prstGeom>
        </p:spPr>
      </p:pic>
      <p:pic>
        <p:nvPicPr>
          <p:cNvPr id="3" name="Picture 2" descr="A graph of a graph of a person&#10;&#10;Description automatically generated with medium confidence">
            <a:extLst>
              <a:ext uri="{FF2B5EF4-FFF2-40B4-BE49-F238E27FC236}">
                <a16:creationId xmlns:a16="http://schemas.microsoft.com/office/drawing/2014/main" id="{D83EB110-0FB8-E1A7-DA2B-6BA4733FDFD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696" y="1869817"/>
            <a:ext cx="4361504" cy="4988184"/>
          </a:xfrm>
          <a:prstGeom prst="rect">
            <a:avLst/>
          </a:prstGeom>
          <a:noFill/>
          <a:ln>
            <a:noFill/>
          </a:ln>
        </p:spPr>
      </p:pic>
      <p:pic>
        <p:nvPicPr>
          <p:cNvPr id="5" name="Picture 4">
            <a:extLst>
              <a:ext uri="{FF2B5EF4-FFF2-40B4-BE49-F238E27FC236}">
                <a16:creationId xmlns:a16="http://schemas.microsoft.com/office/drawing/2014/main" id="{940844A0-621C-3097-0F87-88202F38C40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64200" y="1886489"/>
            <a:ext cx="6527800" cy="5021385"/>
          </a:xfrm>
          <a:prstGeom prst="rect">
            <a:avLst/>
          </a:prstGeom>
          <a:noFill/>
          <a:ln>
            <a:noFill/>
          </a:ln>
        </p:spPr>
      </p:pic>
      <p:pic>
        <p:nvPicPr>
          <p:cNvPr id="10" name="Picture 9">
            <a:extLst>
              <a:ext uri="{FF2B5EF4-FFF2-40B4-BE49-F238E27FC236}">
                <a16:creationId xmlns:a16="http://schemas.microsoft.com/office/drawing/2014/main" id="{0FED8B6B-0841-DE1A-D870-A9610BDFAB9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0154" y="46233"/>
            <a:ext cx="5970937" cy="6827278"/>
          </a:xfrm>
          <a:prstGeom prst="rect">
            <a:avLst/>
          </a:prstGeom>
          <a:noFill/>
          <a:ln>
            <a:noFill/>
          </a:ln>
        </p:spPr>
      </p:pic>
    </p:spTree>
    <p:extLst>
      <p:ext uri="{BB962C8B-B14F-4D97-AF65-F5344CB8AC3E}">
        <p14:creationId xmlns:p14="http://schemas.microsoft.com/office/powerpoint/2010/main" val="22987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5430</TotalTime>
  <Words>1453</Words>
  <Application>Microsoft Macintosh PowerPoint</Application>
  <PresentationFormat>Widescreen</PresentationFormat>
  <Paragraphs>389</Paragraphs>
  <Slides>17</Slides>
  <Notes>10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Aptos</vt:lpstr>
      <vt:lpstr>Aptos Display</vt:lpstr>
      <vt:lpstr>Arial</vt:lpstr>
      <vt:lpstr>Calibri</vt:lpstr>
      <vt:lpstr>Office Theme</vt:lpstr>
      <vt:lpstr>PowerPoint Presentation</vt:lpstr>
      <vt:lpstr>PowerPoint Presentation</vt:lpstr>
      <vt:lpstr>Air Quality 2022-2023</vt:lpstr>
      <vt:lpstr>PowerPoint Presentation</vt:lpstr>
      <vt:lpstr>Additional Highlights</vt:lpstr>
      <vt:lpstr>PowerPoint Presentation</vt:lpstr>
      <vt:lpstr>Highlights from 2023 Monitoring</vt:lpstr>
      <vt:lpstr>PowerPoint Presentation</vt:lpstr>
      <vt:lpstr>PowerPoint Presentation</vt:lpstr>
      <vt:lpstr>Wildfire smoke impacts 2023</vt:lpstr>
      <vt:lpstr>2023 – Hinton-Hillcrest</vt:lpstr>
      <vt:lpstr>2023 – Hinton-Drinnan</vt:lpstr>
      <vt:lpstr>All Provincial PM2.5 Monitoring</vt:lpstr>
      <vt:lpstr>Sulphur and Nitrogen reviews</vt:lpstr>
      <vt:lpstr>PowerPoint Presentation</vt:lpstr>
      <vt:lpstr>Summary Wrap-up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McCullum</dc:creator>
  <cp:lastModifiedBy>Robert Pockar</cp:lastModifiedBy>
  <cp:revision>18</cp:revision>
  <dcterms:created xsi:type="dcterms:W3CDTF">2024-05-20T19:38:10Z</dcterms:created>
  <dcterms:modified xsi:type="dcterms:W3CDTF">2024-06-10T20:10:51Z</dcterms:modified>
</cp:coreProperties>
</file>